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693400"/>
  <p:notesSz cx="6797675" cy="9926638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12" y="-7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DCA5-5227-496B-9017-BB9E358785BD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472-12B3-490D-90C9-538213BD4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7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DCA5-5227-496B-9017-BB9E358785BD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472-12B3-490D-90C9-538213BD4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558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1436" y="571801"/>
            <a:ext cx="1275964" cy="1216374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548" y="571801"/>
            <a:ext cx="3701869" cy="1216374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DCA5-5227-496B-9017-BB9E358785BD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472-12B3-490D-90C9-538213BD4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839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DCA5-5227-496B-9017-BB9E358785BD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472-12B3-490D-90C9-538213BD4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700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288" y="6871500"/>
            <a:ext cx="6427074" cy="212382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0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DCA5-5227-496B-9017-BB9E358785BD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472-12B3-490D-90C9-538213BD4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38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548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8485" y="3326836"/>
            <a:ext cx="2488916" cy="940870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DCA5-5227-496B-9017-BB9E358785BD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472-12B3-490D-90C9-538213BD4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124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DCA5-5227-496B-9017-BB9E358785BD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472-12B3-490D-90C9-538213BD4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072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DCA5-5227-496B-9017-BB9E358785BD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472-12B3-490D-90C9-538213BD4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9335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DCA5-5227-496B-9017-BB9E358785BD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472-12B3-490D-90C9-538213BD4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29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7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DCA5-5227-496B-9017-BB9E358785BD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472-12B3-490D-90C9-538213BD4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57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060" y="7485381"/>
            <a:ext cx="4536758" cy="88369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DCA5-5227-496B-9017-BB9E358785BD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14472-12B3-490D-90C9-538213BD4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04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49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FDCA5-5227-496B-9017-BB9E358785BD}" type="datetimeFigureOut">
              <a:rPr lang="fr-FR" smtClean="0"/>
              <a:t>29/04/2015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14472-12B3-490D-90C9-538213BD460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0412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413" y="415925"/>
            <a:ext cx="617537" cy="61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0" y="0"/>
            <a:ext cx="7534275" cy="279400"/>
            <a:chOff x="4153" y="9899"/>
            <a:chExt cx="11865" cy="361"/>
          </a:xfrm>
        </p:grpSpPr>
        <p:sp>
          <p:nvSpPr>
            <p:cNvPr id="6" name="Freeform 21"/>
            <p:cNvSpPr>
              <a:spLocks/>
            </p:cNvSpPr>
            <p:nvPr userDrawn="1"/>
          </p:nvSpPr>
          <p:spPr bwMode="auto">
            <a:xfrm>
              <a:off x="7502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Freeform 22"/>
            <p:cNvSpPr>
              <a:spLocks/>
            </p:cNvSpPr>
            <p:nvPr userDrawn="1"/>
          </p:nvSpPr>
          <p:spPr bwMode="auto">
            <a:xfrm>
              <a:off x="798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Freeform 23"/>
            <p:cNvSpPr>
              <a:spLocks/>
            </p:cNvSpPr>
            <p:nvPr userDrawn="1"/>
          </p:nvSpPr>
          <p:spPr bwMode="auto">
            <a:xfrm>
              <a:off x="7026" y="9899"/>
              <a:ext cx="339" cy="361"/>
            </a:xfrm>
            <a:custGeom>
              <a:avLst/>
              <a:gdLst>
                <a:gd name="T0" fmla="*/ 0 w 339"/>
                <a:gd name="T1" fmla="*/ 361 h 361"/>
                <a:gd name="T2" fmla="*/ 212 w 339"/>
                <a:gd name="T3" fmla="*/ 361 h 361"/>
                <a:gd name="T4" fmla="*/ 339 w 339"/>
                <a:gd name="T5" fmla="*/ 0 h 361"/>
                <a:gd name="T6" fmla="*/ 122 w 339"/>
                <a:gd name="T7" fmla="*/ 0 h 361"/>
                <a:gd name="T8" fmla="*/ 0 w 339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9" h="361">
                  <a:moveTo>
                    <a:pt x="0" y="361"/>
                  </a:moveTo>
                  <a:lnTo>
                    <a:pt x="212" y="361"/>
                  </a:lnTo>
                  <a:lnTo>
                    <a:pt x="339" y="0"/>
                  </a:lnTo>
                  <a:lnTo>
                    <a:pt x="12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Freeform 24"/>
            <p:cNvSpPr>
              <a:spLocks/>
            </p:cNvSpPr>
            <p:nvPr userDrawn="1"/>
          </p:nvSpPr>
          <p:spPr bwMode="auto">
            <a:xfrm>
              <a:off x="9906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Freeform 25"/>
            <p:cNvSpPr>
              <a:spLocks/>
            </p:cNvSpPr>
            <p:nvPr userDrawn="1"/>
          </p:nvSpPr>
          <p:spPr bwMode="auto">
            <a:xfrm>
              <a:off x="8944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7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7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Freeform 26"/>
            <p:cNvSpPr>
              <a:spLocks/>
            </p:cNvSpPr>
            <p:nvPr userDrawn="1"/>
          </p:nvSpPr>
          <p:spPr bwMode="auto">
            <a:xfrm>
              <a:off x="9425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Freeform 27"/>
            <p:cNvSpPr>
              <a:spLocks/>
            </p:cNvSpPr>
            <p:nvPr userDrawn="1"/>
          </p:nvSpPr>
          <p:spPr bwMode="auto">
            <a:xfrm>
              <a:off x="4633" y="9899"/>
              <a:ext cx="344" cy="361"/>
            </a:xfrm>
            <a:custGeom>
              <a:avLst/>
              <a:gdLst>
                <a:gd name="T0" fmla="*/ 0 w 344"/>
                <a:gd name="T1" fmla="*/ 361 h 361"/>
                <a:gd name="T2" fmla="*/ 212 w 344"/>
                <a:gd name="T3" fmla="*/ 361 h 361"/>
                <a:gd name="T4" fmla="*/ 344 w 344"/>
                <a:gd name="T5" fmla="*/ 0 h 361"/>
                <a:gd name="T6" fmla="*/ 127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2" y="361"/>
                  </a:lnTo>
                  <a:lnTo>
                    <a:pt x="344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28"/>
            <p:cNvSpPr>
              <a:spLocks/>
            </p:cNvSpPr>
            <p:nvPr userDrawn="1"/>
          </p:nvSpPr>
          <p:spPr bwMode="auto">
            <a:xfrm>
              <a:off x="4153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1 w 338"/>
                <a:gd name="T3" fmla="*/ 361 h 361"/>
                <a:gd name="T4" fmla="*/ 338 w 338"/>
                <a:gd name="T5" fmla="*/ 0 h 361"/>
                <a:gd name="T6" fmla="*/ 126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4" name="Freeform 29"/>
            <p:cNvSpPr>
              <a:spLocks/>
            </p:cNvSpPr>
            <p:nvPr userDrawn="1"/>
          </p:nvSpPr>
          <p:spPr bwMode="auto">
            <a:xfrm>
              <a:off x="5114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1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5" name="Freeform 30"/>
            <p:cNvSpPr>
              <a:spLocks/>
            </p:cNvSpPr>
            <p:nvPr userDrawn="1"/>
          </p:nvSpPr>
          <p:spPr bwMode="auto">
            <a:xfrm>
              <a:off x="5595" y="9899"/>
              <a:ext cx="333" cy="361"/>
            </a:xfrm>
            <a:custGeom>
              <a:avLst/>
              <a:gdLst>
                <a:gd name="T0" fmla="*/ 0 w 333"/>
                <a:gd name="T1" fmla="*/ 361 h 361"/>
                <a:gd name="T2" fmla="*/ 201 w 333"/>
                <a:gd name="T3" fmla="*/ 361 h 361"/>
                <a:gd name="T4" fmla="*/ 333 w 333"/>
                <a:gd name="T5" fmla="*/ 0 h 361"/>
                <a:gd name="T6" fmla="*/ 127 w 333"/>
                <a:gd name="T7" fmla="*/ 0 h 361"/>
                <a:gd name="T8" fmla="*/ 0 w 33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" h="361">
                  <a:moveTo>
                    <a:pt x="0" y="361"/>
                  </a:moveTo>
                  <a:lnTo>
                    <a:pt x="201" y="361"/>
                  </a:lnTo>
                  <a:lnTo>
                    <a:pt x="33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6" name="Freeform 31"/>
            <p:cNvSpPr>
              <a:spLocks/>
            </p:cNvSpPr>
            <p:nvPr userDrawn="1"/>
          </p:nvSpPr>
          <p:spPr bwMode="auto">
            <a:xfrm>
              <a:off x="6065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1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7" name="Freeform 32"/>
            <p:cNvSpPr>
              <a:spLocks/>
            </p:cNvSpPr>
            <p:nvPr userDrawn="1"/>
          </p:nvSpPr>
          <p:spPr bwMode="auto">
            <a:xfrm>
              <a:off x="6546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1 w 343"/>
                <a:gd name="T3" fmla="*/ 361 h 361"/>
                <a:gd name="T4" fmla="*/ 343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8" name="Freeform 33"/>
            <p:cNvSpPr>
              <a:spLocks/>
            </p:cNvSpPr>
            <p:nvPr userDrawn="1"/>
          </p:nvSpPr>
          <p:spPr bwMode="auto">
            <a:xfrm>
              <a:off x="8463" y="9899"/>
              <a:ext cx="344" cy="361"/>
            </a:xfrm>
            <a:custGeom>
              <a:avLst/>
              <a:gdLst>
                <a:gd name="T0" fmla="*/ 0 w 344"/>
                <a:gd name="T1" fmla="*/ 361 h 361"/>
                <a:gd name="T2" fmla="*/ 217 w 344"/>
                <a:gd name="T3" fmla="*/ 361 h 361"/>
                <a:gd name="T4" fmla="*/ 344 w 344"/>
                <a:gd name="T5" fmla="*/ 0 h 361"/>
                <a:gd name="T6" fmla="*/ 127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9" name="Freeform 34"/>
            <p:cNvSpPr>
              <a:spLocks/>
            </p:cNvSpPr>
            <p:nvPr userDrawn="1"/>
          </p:nvSpPr>
          <p:spPr bwMode="auto">
            <a:xfrm>
              <a:off x="14232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1 w 338"/>
                <a:gd name="T3" fmla="*/ 361 h 361"/>
                <a:gd name="T4" fmla="*/ 338 w 338"/>
                <a:gd name="T5" fmla="*/ 0 h 361"/>
                <a:gd name="T6" fmla="*/ 127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" name="Freeform 35"/>
            <p:cNvSpPr>
              <a:spLocks/>
            </p:cNvSpPr>
            <p:nvPr userDrawn="1"/>
          </p:nvSpPr>
          <p:spPr bwMode="auto">
            <a:xfrm>
              <a:off x="13751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2 w 338"/>
                <a:gd name="T3" fmla="*/ 361 h 361"/>
                <a:gd name="T4" fmla="*/ 338 w 338"/>
                <a:gd name="T5" fmla="*/ 0 h 361"/>
                <a:gd name="T6" fmla="*/ 127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2" y="361"/>
                  </a:lnTo>
                  <a:lnTo>
                    <a:pt x="338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1" name="Freeform 36"/>
            <p:cNvSpPr>
              <a:spLocks/>
            </p:cNvSpPr>
            <p:nvPr userDrawn="1"/>
          </p:nvSpPr>
          <p:spPr bwMode="auto">
            <a:xfrm>
              <a:off x="14713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1 w 343"/>
                <a:gd name="T3" fmla="*/ 361 h 361"/>
                <a:gd name="T4" fmla="*/ 343 w 343"/>
                <a:gd name="T5" fmla="*/ 0 h 361"/>
                <a:gd name="T6" fmla="*/ 127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" name="Freeform 37"/>
            <p:cNvSpPr>
              <a:spLocks/>
            </p:cNvSpPr>
            <p:nvPr userDrawn="1"/>
          </p:nvSpPr>
          <p:spPr bwMode="auto">
            <a:xfrm>
              <a:off x="15674" y="9899"/>
              <a:ext cx="344" cy="361"/>
            </a:xfrm>
            <a:custGeom>
              <a:avLst/>
              <a:gdLst>
                <a:gd name="T0" fmla="*/ 127 w 344"/>
                <a:gd name="T1" fmla="*/ 0 h 361"/>
                <a:gd name="T2" fmla="*/ 0 w 344"/>
                <a:gd name="T3" fmla="*/ 361 h 361"/>
                <a:gd name="T4" fmla="*/ 212 w 344"/>
                <a:gd name="T5" fmla="*/ 361 h 361"/>
                <a:gd name="T6" fmla="*/ 344 w 344"/>
                <a:gd name="T7" fmla="*/ 0 h 361"/>
                <a:gd name="T8" fmla="*/ 127 w 344"/>
                <a:gd name="T9" fmla="*/ 0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127" y="0"/>
                  </a:moveTo>
                  <a:lnTo>
                    <a:pt x="0" y="361"/>
                  </a:lnTo>
                  <a:lnTo>
                    <a:pt x="212" y="361"/>
                  </a:lnTo>
                  <a:lnTo>
                    <a:pt x="344" y="0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3" name="Freeform 38"/>
            <p:cNvSpPr>
              <a:spLocks/>
            </p:cNvSpPr>
            <p:nvPr userDrawn="1"/>
          </p:nvSpPr>
          <p:spPr bwMode="auto">
            <a:xfrm>
              <a:off x="10386" y="9899"/>
              <a:ext cx="344" cy="361"/>
            </a:xfrm>
            <a:custGeom>
              <a:avLst/>
              <a:gdLst>
                <a:gd name="T0" fmla="*/ 0 w 344"/>
                <a:gd name="T1" fmla="*/ 361 h 361"/>
                <a:gd name="T2" fmla="*/ 217 w 344"/>
                <a:gd name="T3" fmla="*/ 361 h 361"/>
                <a:gd name="T4" fmla="*/ 344 w 344"/>
                <a:gd name="T5" fmla="*/ 0 h 361"/>
                <a:gd name="T6" fmla="*/ 132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4" name="Freeform 39"/>
            <p:cNvSpPr>
              <a:spLocks/>
            </p:cNvSpPr>
            <p:nvPr userDrawn="1"/>
          </p:nvSpPr>
          <p:spPr bwMode="auto">
            <a:xfrm>
              <a:off x="13271" y="9899"/>
              <a:ext cx="338" cy="361"/>
            </a:xfrm>
            <a:custGeom>
              <a:avLst/>
              <a:gdLst>
                <a:gd name="T0" fmla="*/ 0 w 338"/>
                <a:gd name="T1" fmla="*/ 361 h 361"/>
                <a:gd name="T2" fmla="*/ 211 w 338"/>
                <a:gd name="T3" fmla="*/ 361 h 361"/>
                <a:gd name="T4" fmla="*/ 338 w 338"/>
                <a:gd name="T5" fmla="*/ 0 h 361"/>
                <a:gd name="T6" fmla="*/ 126 w 338"/>
                <a:gd name="T7" fmla="*/ 0 h 361"/>
                <a:gd name="T8" fmla="*/ 0 w 338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8" h="361">
                  <a:moveTo>
                    <a:pt x="0" y="361"/>
                  </a:moveTo>
                  <a:lnTo>
                    <a:pt x="211" y="361"/>
                  </a:lnTo>
                  <a:lnTo>
                    <a:pt x="338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5" name="Freeform 40"/>
            <p:cNvSpPr>
              <a:spLocks/>
            </p:cNvSpPr>
            <p:nvPr userDrawn="1"/>
          </p:nvSpPr>
          <p:spPr bwMode="auto">
            <a:xfrm>
              <a:off x="15194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1 w 343"/>
                <a:gd name="T3" fmla="*/ 361 h 361"/>
                <a:gd name="T4" fmla="*/ 343 w 343"/>
                <a:gd name="T5" fmla="*/ 0 h 361"/>
                <a:gd name="T6" fmla="*/ 126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1" y="361"/>
                  </a:lnTo>
                  <a:lnTo>
                    <a:pt x="343" y="0"/>
                  </a:lnTo>
                  <a:lnTo>
                    <a:pt x="126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6" name="Freeform 41"/>
            <p:cNvSpPr>
              <a:spLocks/>
            </p:cNvSpPr>
            <p:nvPr userDrawn="1"/>
          </p:nvSpPr>
          <p:spPr bwMode="auto">
            <a:xfrm>
              <a:off x="11348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6 w 343"/>
                <a:gd name="T3" fmla="*/ 361 h 361"/>
                <a:gd name="T4" fmla="*/ 343 w 343"/>
                <a:gd name="T5" fmla="*/ 0 h 361"/>
                <a:gd name="T6" fmla="*/ 132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6" y="361"/>
                  </a:lnTo>
                  <a:lnTo>
                    <a:pt x="343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7" name="Freeform 42"/>
            <p:cNvSpPr>
              <a:spLocks/>
            </p:cNvSpPr>
            <p:nvPr userDrawn="1"/>
          </p:nvSpPr>
          <p:spPr bwMode="auto">
            <a:xfrm>
              <a:off x="10867" y="9899"/>
              <a:ext cx="343" cy="361"/>
            </a:xfrm>
            <a:custGeom>
              <a:avLst/>
              <a:gdLst>
                <a:gd name="T0" fmla="*/ 0 w 343"/>
                <a:gd name="T1" fmla="*/ 361 h 361"/>
                <a:gd name="T2" fmla="*/ 217 w 343"/>
                <a:gd name="T3" fmla="*/ 361 h 361"/>
                <a:gd name="T4" fmla="*/ 343 w 343"/>
                <a:gd name="T5" fmla="*/ 0 h 361"/>
                <a:gd name="T6" fmla="*/ 132 w 343"/>
                <a:gd name="T7" fmla="*/ 0 h 361"/>
                <a:gd name="T8" fmla="*/ 0 w 34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3" h="361">
                  <a:moveTo>
                    <a:pt x="0" y="361"/>
                  </a:moveTo>
                  <a:lnTo>
                    <a:pt x="217" y="361"/>
                  </a:lnTo>
                  <a:lnTo>
                    <a:pt x="343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8" name="Freeform 43"/>
            <p:cNvSpPr>
              <a:spLocks/>
            </p:cNvSpPr>
            <p:nvPr userDrawn="1"/>
          </p:nvSpPr>
          <p:spPr bwMode="auto">
            <a:xfrm>
              <a:off x="11828" y="9899"/>
              <a:ext cx="344" cy="361"/>
            </a:xfrm>
            <a:custGeom>
              <a:avLst/>
              <a:gdLst>
                <a:gd name="T0" fmla="*/ 0 w 344"/>
                <a:gd name="T1" fmla="*/ 361 h 361"/>
                <a:gd name="T2" fmla="*/ 217 w 344"/>
                <a:gd name="T3" fmla="*/ 361 h 361"/>
                <a:gd name="T4" fmla="*/ 344 w 344"/>
                <a:gd name="T5" fmla="*/ 0 h 361"/>
                <a:gd name="T6" fmla="*/ 133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3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9" name="Freeform 44"/>
            <p:cNvSpPr>
              <a:spLocks/>
            </p:cNvSpPr>
            <p:nvPr userDrawn="1"/>
          </p:nvSpPr>
          <p:spPr bwMode="auto">
            <a:xfrm>
              <a:off x="12309" y="9899"/>
              <a:ext cx="344" cy="361"/>
            </a:xfrm>
            <a:custGeom>
              <a:avLst/>
              <a:gdLst>
                <a:gd name="T0" fmla="*/ 0 w 344"/>
                <a:gd name="T1" fmla="*/ 361 h 361"/>
                <a:gd name="T2" fmla="*/ 217 w 344"/>
                <a:gd name="T3" fmla="*/ 361 h 361"/>
                <a:gd name="T4" fmla="*/ 344 w 344"/>
                <a:gd name="T5" fmla="*/ 0 h 361"/>
                <a:gd name="T6" fmla="*/ 132 w 344"/>
                <a:gd name="T7" fmla="*/ 0 h 361"/>
                <a:gd name="T8" fmla="*/ 0 w 344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4" h="361">
                  <a:moveTo>
                    <a:pt x="0" y="361"/>
                  </a:moveTo>
                  <a:lnTo>
                    <a:pt x="217" y="361"/>
                  </a:lnTo>
                  <a:lnTo>
                    <a:pt x="344" y="0"/>
                  </a:lnTo>
                  <a:lnTo>
                    <a:pt x="132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30" name="Freeform 45"/>
            <p:cNvSpPr>
              <a:spLocks/>
            </p:cNvSpPr>
            <p:nvPr userDrawn="1"/>
          </p:nvSpPr>
          <p:spPr bwMode="auto">
            <a:xfrm>
              <a:off x="12795" y="9899"/>
              <a:ext cx="333" cy="361"/>
            </a:xfrm>
            <a:custGeom>
              <a:avLst/>
              <a:gdLst>
                <a:gd name="T0" fmla="*/ 0 w 333"/>
                <a:gd name="T1" fmla="*/ 361 h 361"/>
                <a:gd name="T2" fmla="*/ 212 w 333"/>
                <a:gd name="T3" fmla="*/ 361 h 361"/>
                <a:gd name="T4" fmla="*/ 333 w 333"/>
                <a:gd name="T5" fmla="*/ 0 h 361"/>
                <a:gd name="T6" fmla="*/ 127 w 333"/>
                <a:gd name="T7" fmla="*/ 0 h 361"/>
                <a:gd name="T8" fmla="*/ 0 w 333"/>
                <a:gd name="T9" fmla="*/ 361 h 3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33" h="361">
                  <a:moveTo>
                    <a:pt x="0" y="361"/>
                  </a:moveTo>
                  <a:lnTo>
                    <a:pt x="212" y="361"/>
                  </a:lnTo>
                  <a:lnTo>
                    <a:pt x="333" y="0"/>
                  </a:lnTo>
                  <a:lnTo>
                    <a:pt x="127" y="0"/>
                  </a:lnTo>
                  <a:lnTo>
                    <a:pt x="0" y="361"/>
                  </a:lnTo>
                  <a:close/>
                </a:path>
              </a:pathLst>
            </a:custGeom>
            <a:solidFill>
              <a:srgbClr val="E0520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pic>
        <p:nvPicPr>
          <p:cNvPr id="31" name="Picture 5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381000"/>
            <a:ext cx="3263900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Rectangle 12"/>
          <p:cNvSpPr>
            <a:spLocks noChangeArrowheads="1"/>
          </p:cNvSpPr>
          <p:nvPr/>
        </p:nvSpPr>
        <p:spPr bwMode="auto">
          <a:xfrm>
            <a:off x="395288" y="1187450"/>
            <a:ext cx="6767512" cy="639763"/>
          </a:xfrm>
          <a:prstGeom prst="rect">
            <a:avLst/>
          </a:prstGeom>
          <a:solidFill>
            <a:srgbClr val="E0520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85725"/>
            <a:r>
              <a:rPr lang="fr-FR" sz="2200" b="1" dirty="0">
                <a:solidFill>
                  <a:schemeClr val="bg1"/>
                </a:solidFill>
              </a:rPr>
              <a:t>AXE </a:t>
            </a:r>
            <a:r>
              <a:rPr lang="fr-FR" sz="2200" b="1" dirty="0" smtClean="0">
                <a:solidFill>
                  <a:schemeClr val="bg1"/>
                </a:solidFill>
              </a:rPr>
              <a:t>LA VERRIERE </a:t>
            </a:r>
            <a:r>
              <a:rPr lang="fr-FR" sz="2200" b="1" dirty="0">
                <a:solidFill>
                  <a:schemeClr val="bg1"/>
                </a:solidFill>
              </a:rPr>
              <a:t>► </a:t>
            </a:r>
            <a:r>
              <a:rPr lang="fr-FR" sz="2200" b="1" dirty="0" smtClean="0">
                <a:solidFill>
                  <a:schemeClr val="bg1"/>
                </a:solidFill>
              </a:rPr>
              <a:t>LA DEFENSE</a:t>
            </a:r>
            <a:endParaRPr lang="fr-FR" sz="2200" b="1" dirty="0">
              <a:solidFill>
                <a:schemeClr val="bg1"/>
              </a:solidFill>
            </a:endParaRPr>
          </a:p>
        </p:txBody>
      </p:sp>
      <p:sp>
        <p:nvSpPr>
          <p:cNvPr id="34" name="Text Box 17"/>
          <p:cNvSpPr txBox="1">
            <a:spLocks noChangeArrowheads="1"/>
          </p:cNvSpPr>
          <p:nvPr/>
        </p:nvSpPr>
        <p:spPr bwMode="auto">
          <a:xfrm>
            <a:off x="395288" y="2206625"/>
            <a:ext cx="5027612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pPr marL="809625" algn="just">
              <a:defRPr/>
            </a:pPr>
            <a:r>
              <a:rPr lang="fr-FR" sz="1100" dirty="0" smtClean="0">
                <a:solidFill>
                  <a:srgbClr val="4D4F53"/>
                </a:solidFill>
              </a:rPr>
              <a:t>Des travaux de maintenance des voies en gare de La Verrière imposent des limitations de vitesse à 40 Km/h pour certains trains entre La Verrière et Trappes.</a:t>
            </a:r>
          </a:p>
          <a:p>
            <a:pPr marL="809625" algn="just">
              <a:defRPr/>
            </a:pPr>
            <a:endParaRPr lang="fr-FR" sz="1100" dirty="0" smtClean="0">
              <a:solidFill>
                <a:srgbClr val="4D4F53"/>
              </a:solidFill>
            </a:endParaRPr>
          </a:p>
          <a:p>
            <a:pPr algn="just">
              <a:defRPr/>
            </a:pPr>
            <a:r>
              <a:rPr lang="fr-FR" sz="1100" dirty="0" smtClean="0">
                <a:solidFill>
                  <a:srgbClr val="4D4F53"/>
                </a:solidFill>
              </a:rPr>
              <a:t>Pour permettre aux trains de conserver leurs horaires d’arrivée à La Défense, </a:t>
            </a:r>
            <a:r>
              <a:rPr lang="fr-FR" sz="1100" b="1" u="sng" dirty="0" smtClean="0">
                <a:solidFill>
                  <a:srgbClr val="E05206"/>
                </a:solidFill>
              </a:rPr>
              <a:t>certains trains sont avancés de 2 minutes au départ de La Verrière</a:t>
            </a:r>
            <a:r>
              <a:rPr lang="fr-FR" sz="1100" dirty="0" smtClean="0">
                <a:solidFill>
                  <a:srgbClr val="4D4F53"/>
                </a:solidFill>
              </a:rPr>
              <a:t>. À partir de Trappes, les trains reprennent les horaires habituels.	</a:t>
            </a:r>
          </a:p>
        </p:txBody>
      </p:sp>
      <p:pic>
        <p:nvPicPr>
          <p:cNvPr id="35" name="Image 34"/>
          <p:cNvPicPr preferRelativeResize="0"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5695950" y="1871663"/>
            <a:ext cx="1460500" cy="10414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36" name="Image 35"/>
          <p:cNvPicPr preferRelativeResize="0"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700713" y="2963863"/>
            <a:ext cx="1458912" cy="104140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pic>
        <p:nvPicPr>
          <p:cNvPr id="37" name="Image 36"/>
          <p:cNvPicPr preferRelativeResize="0"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5705475" y="4046538"/>
            <a:ext cx="1458913" cy="103981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385763" y="8456613"/>
            <a:ext cx="6781800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pPr marL="809625" algn="just">
              <a:defRPr/>
            </a:pPr>
            <a:r>
              <a:rPr lang="fr-FR" sz="1100" dirty="0" smtClean="0">
                <a:solidFill>
                  <a:srgbClr val="4D4F53"/>
                </a:solidFill>
              </a:rPr>
              <a:t>Par exemple, le train au départ de La Verrière normalement prévu à 6h31 partira à 6h33, soit 2 minutes avant l’horaire habituel, à partir du 27 janvier 2015 au 05 mars 2015.</a:t>
            </a:r>
          </a:p>
          <a:p>
            <a:pPr algn="just">
              <a:defRPr/>
            </a:pPr>
            <a:endParaRPr lang="fr-FR" sz="1100" dirty="0" smtClean="0">
              <a:solidFill>
                <a:srgbClr val="4D4F53"/>
              </a:solidFill>
            </a:endParaRPr>
          </a:p>
          <a:p>
            <a:pPr algn="just">
              <a:defRPr/>
            </a:pPr>
            <a:r>
              <a:rPr lang="fr-FR" sz="1100" dirty="0" smtClean="0">
                <a:solidFill>
                  <a:srgbClr val="4D4F53"/>
                </a:solidFill>
              </a:rPr>
              <a:t>Les horaires affichés dans les applications et sur les écrans en gare prennent en compte ces 2 minutes d’avance.</a:t>
            </a:r>
          </a:p>
        </p:txBody>
      </p:sp>
      <p:sp>
        <p:nvSpPr>
          <p:cNvPr id="39" name="ZoneTexte 68"/>
          <p:cNvSpPr txBox="1">
            <a:spLocks noChangeArrowheads="1"/>
          </p:cNvSpPr>
          <p:nvPr/>
        </p:nvSpPr>
        <p:spPr bwMode="auto">
          <a:xfrm rot="19045064">
            <a:off x="3390900" y="4964113"/>
            <a:ext cx="190976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pPr algn="r">
              <a:defRPr/>
            </a:pPr>
            <a:r>
              <a:rPr lang="fr-FR" sz="1000" b="1" dirty="0" smtClean="0">
                <a:solidFill>
                  <a:srgbClr val="4D4F53"/>
                </a:solidFill>
              </a:rPr>
              <a:t>LA DEFENSE</a:t>
            </a:r>
          </a:p>
        </p:txBody>
      </p:sp>
      <p:sp>
        <p:nvSpPr>
          <p:cNvPr id="40" name="ZoneTexte 66"/>
          <p:cNvSpPr txBox="1">
            <a:spLocks noChangeArrowheads="1"/>
          </p:cNvSpPr>
          <p:nvPr/>
        </p:nvSpPr>
        <p:spPr bwMode="auto">
          <a:xfrm rot="19045064">
            <a:off x="-115888" y="4759325"/>
            <a:ext cx="13160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pPr algn="r">
              <a:defRPr/>
            </a:pPr>
            <a:r>
              <a:rPr lang="fr-FR" sz="1000" b="1" i="1" dirty="0" smtClean="0">
                <a:solidFill>
                  <a:srgbClr val="4D4F53"/>
                </a:solidFill>
              </a:rPr>
              <a:t>LA VERRIERE</a:t>
            </a:r>
          </a:p>
        </p:txBody>
      </p:sp>
      <p:sp>
        <p:nvSpPr>
          <p:cNvPr id="41" name="ZoneTexte 67"/>
          <p:cNvSpPr txBox="1">
            <a:spLocks noChangeArrowheads="1"/>
          </p:cNvSpPr>
          <p:nvPr/>
        </p:nvSpPr>
        <p:spPr bwMode="auto">
          <a:xfrm rot="19045064">
            <a:off x="1246188" y="4667250"/>
            <a:ext cx="11493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pPr algn="r">
              <a:defRPr/>
            </a:pPr>
            <a:r>
              <a:rPr lang="fr-FR" sz="1000" b="1" i="1" dirty="0" smtClean="0">
                <a:solidFill>
                  <a:srgbClr val="4D4F53"/>
                </a:solidFill>
              </a:rPr>
              <a:t>TRAPPES</a:t>
            </a:r>
          </a:p>
        </p:txBody>
      </p:sp>
      <p:sp>
        <p:nvSpPr>
          <p:cNvPr id="42" name="Ellipse 55"/>
          <p:cNvSpPr>
            <a:spLocks noChangeArrowheads="1"/>
          </p:cNvSpPr>
          <p:nvPr/>
        </p:nvSpPr>
        <p:spPr bwMode="auto">
          <a:xfrm>
            <a:off x="4951413" y="4197350"/>
            <a:ext cx="269875" cy="261938"/>
          </a:xfrm>
          <a:prstGeom prst="ellipse">
            <a:avLst/>
          </a:prstGeom>
          <a:solidFill>
            <a:schemeClr val="bg1"/>
          </a:solidFill>
          <a:ln w="34925" algn="ctr">
            <a:solidFill>
              <a:srgbClr val="CB0044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43" name="Rectangle à coins arrondis 60"/>
          <p:cNvSpPr>
            <a:spLocks noChangeArrowheads="1"/>
          </p:cNvSpPr>
          <p:nvPr/>
        </p:nvSpPr>
        <p:spPr bwMode="auto">
          <a:xfrm>
            <a:off x="2616200" y="3636963"/>
            <a:ext cx="1976438" cy="395287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fr-FR" sz="1000" b="1">
                <a:solidFill>
                  <a:srgbClr val="4D4F53"/>
                </a:solidFill>
              </a:rPr>
              <a:t>Reprise de l’horaire habituel</a:t>
            </a:r>
          </a:p>
        </p:txBody>
      </p:sp>
      <p:sp>
        <p:nvSpPr>
          <p:cNvPr id="44" name="Ellipse 50"/>
          <p:cNvSpPr>
            <a:spLocks noChangeArrowheads="1"/>
          </p:cNvSpPr>
          <p:nvPr/>
        </p:nvSpPr>
        <p:spPr bwMode="auto">
          <a:xfrm>
            <a:off x="2166938" y="4216400"/>
            <a:ext cx="215900" cy="223838"/>
          </a:xfrm>
          <a:prstGeom prst="ellipse">
            <a:avLst/>
          </a:prstGeom>
          <a:solidFill>
            <a:schemeClr val="bg1"/>
          </a:solidFill>
          <a:ln w="34925" algn="ctr">
            <a:solidFill>
              <a:srgbClr val="CB0044"/>
            </a:solidFill>
            <a:round/>
            <a:headEnd/>
            <a:tailEnd/>
          </a:ln>
        </p:spPr>
        <p:txBody>
          <a:bodyPr/>
          <a:lstStyle/>
          <a:p>
            <a:endParaRPr lang="fr-FR" sz="2000"/>
          </a:p>
        </p:txBody>
      </p:sp>
      <p:sp>
        <p:nvSpPr>
          <p:cNvPr id="45" name="ZoneTexte 7"/>
          <p:cNvSpPr txBox="1">
            <a:spLocks noChangeArrowheads="1"/>
          </p:cNvSpPr>
          <p:nvPr/>
        </p:nvSpPr>
        <p:spPr bwMode="auto">
          <a:xfrm>
            <a:off x="214313" y="1851025"/>
            <a:ext cx="70231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5725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pPr>
              <a:defRPr/>
            </a:pPr>
            <a:r>
              <a:rPr lang="fr-FR" sz="1600" b="1" dirty="0" smtClean="0">
                <a:solidFill>
                  <a:srgbClr val="E05206"/>
                </a:solidFill>
              </a:rPr>
              <a:t>DU MARDI 27 JANVIER AU JEUDI 05 MARS 2015</a:t>
            </a:r>
          </a:p>
        </p:txBody>
      </p:sp>
      <p:sp>
        <p:nvSpPr>
          <p:cNvPr id="46" name="Bouée 45"/>
          <p:cNvSpPr/>
          <p:nvPr/>
        </p:nvSpPr>
        <p:spPr bwMode="auto">
          <a:xfrm>
            <a:off x="1262063" y="3435350"/>
            <a:ext cx="612775" cy="611188"/>
          </a:xfrm>
          <a:prstGeom prst="donut">
            <a:avLst>
              <a:gd name="adj" fmla="val 1457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latin typeface="Arial" pitchFamily="34" charset="0"/>
            </a:endParaRPr>
          </a:p>
        </p:txBody>
      </p:sp>
      <p:sp>
        <p:nvSpPr>
          <p:cNvPr id="47" name="ZoneTexte 45"/>
          <p:cNvSpPr txBox="1">
            <a:spLocks noChangeArrowheads="1"/>
          </p:cNvSpPr>
          <p:nvPr/>
        </p:nvSpPr>
        <p:spPr bwMode="auto">
          <a:xfrm>
            <a:off x="1344613" y="3559175"/>
            <a:ext cx="517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pPr>
              <a:defRPr/>
            </a:pPr>
            <a:r>
              <a:rPr lang="fr-FR" sz="2000" b="1" dirty="0" smtClean="0"/>
              <a:t>40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1557338" y="4035425"/>
            <a:ext cx="47625" cy="2286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latin typeface="Arial" pitchFamily="34" charset="0"/>
            </a:endParaRPr>
          </a:p>
        </p:txBody>
      </p:sp>
      <p:sp>
        <p:nvSpPr>
          <p:cNvPr id="49" name="Bouée 48"/>
          <p:cNvSpPr/>
          <p:nvPr/>
        </p:nvSpPr>
        <p:spPr bwMode="auto">
          <a:xfrm>
            <a:off x="434975" y="2195513"/>
            <a:ext cx="606425" cy="611187"/>
          </a:xfrm>
          <a:prstGeom prst="donut">
            <a:avLst>
              <a:gd name="adj" fmla="val 14571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latin typeface="Arial" pitchFamily="34" charset="0"/>
            </a:endParaRPr>
          </a:p>
        </p:txBody>
      </p:sp>
      <p:sp>
        <p:nvSpPr>
          <p:cNvPr id="50" name="ZoneTexte 58"/>
          <p:cNvSpPr txBox="1">
            <a:spLocks noChangeArrowheads="1"/>
          </p:cNvSpPr>
          <p:nvPr/>
        </p:nvSpPr>
        <p:spPr bwMode="auto">
          <a:xfrm>
            <a:off x="523875" y="2312988"/>
            <a:ext cx="517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pPr>
              <a:defRPr/>
            </a:pPr>
            <a:r>
              <a:rPr lang="fr-FR" sz="2000" b="1" smtClean="0"/>
              <a:t>40</a:t>
            </a:r>
          </a:p>
        </p:txBody>
      </p:sp>
      <p:sp>
        <p:nvSpPr>
          <p:cNvPr id="51" name="Flèche droite 50"/>
          <p:cNvSpPr/>
          <p:nvPr/>
        </p:nvSpPr>
        <p:spPr bwMode="auto">
          <a:xfrm>
            <a:off x="2265363" y="3879850"/>
            <a:ext cx="2797175" cy="290513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52" name="Parallélogramme 59"/>
          <p:cNvSpPr>
            <a:spLocks noChangeArrowheads="1"/>
          </p:cNvSpPr>
          <p:nvPr/>
        </p:nvSpPr>
        <p:spPr bwMode="auto">
          <a:xfrm>
            <a:off x="1233488" y="4273550"/>
            <a:ext cx="152400" cy="95250"/>
          </a:xfrm>
          <a:prstGeom prst="parallelogram">
            <a:avLst>
              <a:gd name="adj" fmla="val 24919"/>
            </a:avLst>
          </a:prstGeom>
          <a:solidFill>
            <a:srgbClr val="E0520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3" name="Parallélogramme 66"/>
          <p:cNvSpPr>
            <a:spLocks noChangeArrowheads="1"/>
          </p:cNvSpPr>
          <p:nvPr/>
        </p:nvSpPr>
        <p:spPr bwMode="auto">
          <a:xfrm>
            <a:off x="1482725" y="4278313"/>
            <a:ext cx="152400" cy="95250"/>
          </a:xfrm>
          <a:prstGeom prst="parallelogram">
            <a:avLst>
              <a:gd name="adj" fmla="val 24919"/>
            </a:avLst>
          </a:prstGeom>
          <a:solidFill>
            <a:srgbClr val="E0520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4" name="Parallélogramme 68"/>
          <p:cNvSpPr>
            <a:spLocks noChangeArrowheads="1"/>
          </p:cNvSpPr>
          <p:nvPr/>
        </p:nvSpPr>
        <p:spPr bwMode="auto">
          <a:xfrm>
            <a:off x="1957388" y="4279900"/>
            <a:ext cx="152400" cy="95250"/>
          </a:xfrm>
          <a:prstGeom prst="parallelogram">
            <a:avLst>
              <a:gd name="adj" fmla="val 24919"/>
            </a:avLst>
          </a:prstGeom>
          <a:solidFill>
            <a:srgbClr val="E0520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5" name="Étoile à 12 branches 54"/>
          <p:cNvSpPr/>
          <p:nvPr/>
        </p:nvSpPr>
        <p:spPr bwMode="auto">
          <a:xfrm>
            <a:off x="525463" y="8367713"/>
            <a:ext cx="495300" cy="452437"/>
          </a:xfrm>
          <a:prstGeom prst="star12">
            <a:avLst/>
          </a:prstGeom>
          <a:solidFill>
            <a:srgbClr val="E0520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latin typeface="Arial" pitchFamily="34" charset="0"/>
            </a:endParaRPr>
          </a:p>
        </p:txBody>
      </p:sp>
      <p:sp>
        <p:nvSpPr>
          <p:cNvPr id="56" name="ZoneTexte 62"/>
          <p:cNvSpPr txBox="1">
            <a:spLocks noChangeArrowheads="1"/>
          </p:cNvSpPr>
          <p:nvPr/>
        </p:nvSpPr>
        <p:spPr bwMode="auto">
          <a:xfrm>
            <a:off x="496888" y="8478838"/>
            <a:ext cx="990600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pPr>
              <a:defRPr/>
            </a:pPr>
            <a:r>
              <a:rPr lang="fr-FR" sz="900" b="1" dirty="0" smtClean="0">
                <a:solidFill>
                  <a:schemeClr val="bg1"/>
                </a:solidFill>
              </a:rPr>
              <a:t>-2 min</a:t>
            </a:r>
          </a:p>
        </p:txBody>
      </p:sp>
      <p:sp>
        <p:nvSpPr>
          <p:cNvPr id="57" name="Parallélogramme 66"/>
          <p:cNvSpPr>
            <a:spLocks noChangeArrowheads="1"/>
          </p:cNvSpPr>
          <p:nvPr/>
        </p:nvSpPr>
        <p:spPr bwMode="auto">
          <a:xfrm>
            <a:off x="1714500" y="4278313"/>
            <a:ext cx="152400" cy="95250"/>
          </a:xfrm>
          <a:prstGeom prst="parallelogram">
            <a:avLst>
              <a:gd name="adj" fmla="val 24919"/>
            </a:avLst>
          </a:prstGeom>
          <a:solidFill>
            <a:srgbClr val="E0520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8" name="Parallélogramme 59"/>
          <p:cNvSpPr>
            <a:spLocks noChangeArrowheads="1"/>
          </p:cNvSpPr>
          <p:nvPr/>
        </p:nvSpPr>
        <p:spPr bwMode="auto">
          <a:xfrm>
            <a:off x="1000125" y="4281488"/>
            <a:ext cx="152400" cy="93662"/>
          </a:xfrm>
          <a:prstGeom prst="parallelogram">
            <a:avLst>
              <a:gd name="adj" fmla="val 25341"/>
            </a:avLst>
          </a:prstGeom>
          <a:solidFill>
            <a:srgbClr val="E0520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9" name="Rectangle 89"/>
          <p:cNvSpPr>
            <a:spLocks noChangeArrowheads="1"/>
          </p:cNvSpPr>
          <p:nvPr/>
        </p:nvSpPr>
        <p:spPr bwMode="auto">
          <a:xfrm>
            <a:off x="4676775" y="4283075"/>
            <a:ext cx="180975" cy="87313"/>
          </a:xfrm>
          <a:prstGeom prst="rect">
            <a:avLst/>
          </a:prstGeom>
          <a:solidFill>
            <a:srgbClr val="CB0044"/>
          </a:solidFill>
          <a:ln w="9525" algn="ctr">
            <a:solidFill>
              <a:srgbClr val="CB0044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0" name="Rectangle 88"/>
          <p:cNvSpPr>
            <a:spLocks noChangeArrowheads="1"/>
          </p:cNvSpPr>
          <p:nvPr/>
        </p:nvSpPr>
        <p:spPr bwMode="auto">
          <a:xfrm>
            <a:off x="3821113" y="4283075"/>
            <a:ext cx="180975" cy="88900"/>
          </a:xfrm>
          <a:prstGeom prst="rect">
            <a:avLst/>
          </a:prstGeom>
          <a:solidFill>
            <a:srgbClr val="CB0044"/>
          </a:solidFill>
          <a:ln w="9525" algn="ctr">
            <a:solidFill>
              <a:srgbClr val="CB0044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1" name="Rectangle 89"/>
          <p:cNvSpPr>
            <a:spLocks noChangeArrowheads="1"/>
          </p:cNvSpPr>
          <p:nvPr/>
        </p:nvSpPr>
        <p:spPr bwMode="auto">
          <a:xfrm>
            <a:off x="3544888" y="4283075"/>
            <a:ext cx="180975" cy="88900"/>
          </a:xfrm>
          <a:prstGeom prst="rect">
            <a:avLst/>
          </a:prstGeom>
          <a:solidFill>
            <a:srgbClr val="CB0044"/>
          </a:solidFill>
          <a:ln w="9525" algn="ctr">
            <a:solidFill>
              <a:srgbClr val="CB0044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2" name="Rectangle 90"/>
          <p:cNvSpPr>
            <a:spLocks noChangeArrowheads="1"/>
          </p:cNvSpPr>
          <p:nvPr/>
        </p:nvSpPr>
        <p:spPr bwMode="auto">
          <a:xfrm>
            <a:off x="4110038" y="4286250"/>
            <a:ext cx="179387" cy="87313"/>
          </a:xfrm>
          <a:prstGeom prst="rect">
            <a:avLst/>
          </a:prstGeom>
          <a:solidFill>
            <a:srgbClr val="CB0044"/>
          </a:solidFill>
          <a:ln w="9525" algn="ctr">
            <a:solidFill>
              <a:srgbClr val="CB0044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3" name="Rectangle 90"/>
          <p:cNvSpPr>
            <a:spLocks noChangeArrowheads="1"/>
          </p:cNvSpPr>
          <p:nvPr/>
        </p:nvSpPr>
        <p:spPr bwMode="auto">
          <a:xfrm>
            <a:off x="4384675" y="4286250"/>
            <a:ext cx="180975" cy="87313"/>
          </a:xfrm>
          <a:prstGeom prst="rect">
            <a:avLst/>
          </a:prstGeom>
          <a:solidFill>
            <a:srgbClr val="CB0044"/>
          </a:solidFill>
          <a:ln w="9525" algn="ctr">
            <a:solidFill>
              <a:srgbClr val="CB0044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4" name="Rectangle 88"/>
          <p:cNvSpPr>
            <a:spLocks noChangeArrowheads="1"/>
          </p:cNvSpPr>
          <p:nvPr/>
        </p:nvSpPr>
        <p:spPr bwMode="auto">
          <a:xfrm>
            <a:off x="2716213" y="4283075"/>
            <a:ext cx="180975" cy="88900"/>
          </a:xfrm>
          <a:prstGeom prst="rect">
            <a:avLst/>
          </a:prstGeom>
          <a:solidFill>
            <a:srgbClr val="CB0044"/>
          </a:solidFill>
          <a:ln w="9525" algn="ctr">
            <a:solidFill>
              <a:srgbClr val="CB0044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5" name="Rectangle 89"/>
          <p:cNvSpPr>
            <a:spLocks noChangeArrowheads="1"/>
          </p:cNvSpPr>
          <p:nvPr/>
        </p:nvSpPr>
        <p:spPr bwMode="auto">
          <a:xfrm>
            <a:off x="2439988" y="4283075"/>
            <a:ext cx="180975" cy="88900"/>
          </a:xfrm>
          <a:prstGeom prst="rect">
            <a:avLst/>
          </a:prstGeom>
          <a:solidFill>
            <a:srgbClr val="CB0044"/>
          </a:solidFill>
          <a:ln w="9525" algn="ctr">
            <a:solidFill>
              <a:srgbClr val="CB0044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6" name="Rectangle 90"/>
          <p:cNvSpPr>
            <a:spLocks noChangeArrowheads="1"/>
          </p:cNvSpPr>
          <p:nvPr/>
        </p:nvSpPr>
        <p:spPr bwMode="auto">
          <a:xfrm>
            <a:off x="3005138" y="4286250"/>
            <a:ext cx="179387" cy="87313"/>
          </a:xfrm>
          <a:prstGeom prst="rect">
            <a:avLst/>
          </a:prstGeom>
          <a:solidFill>
            <a:srgbClr val="CB0044"/>
          </a:solidFill>
          <a:ln w="9525" algn="ctr">
            <a:solidFill>
              <a:srgbClr val="CB0044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7" name="Rectangle 90"/>
          <p:cNvSpPr>
            <a:spLocks noChangeArrowheads="1"/>
          </p:cNvSpPr>
          <p:nvPr/>
        </p:nvSpPr>
        <p:spPr bwMode="auto">
          <a:xfrm>
            <a:off x="3279775" y="4286250"/>
            <a:ext cx="180975" cy="87313"/>
          </a:xfrm>
          <a:prstGeom prst="rect">
            <a:avLst/>
          </a:prstGeom>
          <a:solidFill>
            <a:srgbClr val="CB0044"/>
          </a:solidFill>
          <a:ln w="9525" algn="ctr">
            <a:solidFill>
              <a:srgbClr val="CB0044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8" name="Ellipse 55"/>
          <p:cNvSpPr>
            <a:spLocks noChangeArrowheads="1"/>
          </p:cNvSpPr>
          <p:nvPr/>
        </p:nvSpPr>
        <p:spPr bwMode="auto">
          <a:xfrm>
            <a:off x="657225" y="4186238"/>
            <a:ext cx="269875" cy="263525"/>
          </a:xfrm>
          <a:prstGeom prst="ellipse">
            <a:avLst/>
          </a:prstGeom>
          <a:solidFill>
            <a:schemeClr val="bg1"/>
          </a:solidFill>
          <a:ln w="34925" algn="ctr">
            <a:solidFill>
              <a:srgbClr val="CB0044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69" name="Étoile à 12 branches 68"/>
          <p:cNvSpPr/>
          <p:nvPr/>
        </p:nvSpPr>
        <p:spPr bwMode="auto">
          <a:xfrm>
            <a:off x="392113" y="3922713"/>
            <a:ext cx="495300" cy="452437"/>
          </a:xfrm>
          <a:prstGeom prst="star12">
            <a:avLst/>
          </a:prstGeom>
          <a:solidFill>
            <a:srgbClr val="E0520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>
              <a:defRPr/>
            </a:pPr>
            <a:endParaRPr lang="fr-FR">
              <a:latin typeface="Arial" pitchFamily="34" charset="0"/>
            </a:endParaRPr>
          </a:p>
        </p:txBody>
      </p:sp>
      <p:sp>
        <p:nvSpPr>
          <p:cNvPr id="70" name="ZoneTexte 48"/>
          <p:cNvSpPr txBox="1">
            <a:spLocks noChangeArrowheads="1"/>
          </p:cNvSpPr>
          <p:nvPr/>
        </p:nvSpPr>
        <p:spPr bwMode="auto">
          <a:xfrm>
            <a:off x="352425" y="4029075"/>
            <a:ext cx="530225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pPr>
              <a:defRPr/>
            </a:pPr>
            <a:r>
              <a:rPr lang="fr-FR" sz="900" b="1" dirty="0" smtClean="0">
                <a:solidFill>
                  <a:schemeClr val="bg1"/>
                </a:solidFill>
              </a:rPr>
              <a:t>-2 min</a:t>
            </a:r>
          </a:p>
        </p:txBody>
      </p:sp>
      <p:pic>
        <p:nvPicPr>
          <p:cNvPr id="71" name="Picture 3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0" y="5327650"/>
            <a:ext cx="6815138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ZoneTexte 7"/>
          <p:cNvSpPr txBox="1">
            <a:spLocks noChangeArrowheads="1"/>
          </p:cNvSpPr>
          <p:nvPr/>
        </p:nvSpPr>
        <p:spPr bwMode="auto">
          <a:xfrm>
            <a:off x="204788" y="5149850"/>
            <a:ext cx="70231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5725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pPr>
              <a:defRPr/>
            </a:pPr>
            <a:r>
              <a:rPr lang="fr-FR" sz="800" b="1" dirty="0" smtClean="0">
                <a:solidFill>
                  <a:srgbClr val="E05206"/>
                </a:solidFill>
              </a:rPr>
              <a:t>Du lundi au vendredi</a:t>
            </a:r>
          </a:p>
        </p:txBody>
      </p:sp>
      <p:pic>
        <p:nvPicPr>
          <p:cNvPr id="73" name="Picture 3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6353175"/>
            <a:ext cx="4616450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4" name="ZoneTexte 7"/>
          <p:cNvSpPr txBox="1">
            <a:spLocks noChangeArrowheads="1"/>
          </p:cNvSpPr>
          <p:nvPr/>
        </p:nvSpPr>
        <p:spPr bwMode="auto">
          <a:xfrm>
            <a:off x="195263" y="6178550"/>
            <a:ext cx="70231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5725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pPr>
              <a:defRPr/>
            </a:pPr>
            <a:r>
              <a:rPr lang="fr-FR" sz="800" b="1" dirty="0" smtClean="0">
                <a:solidFill>
                  <a:srgbClr val="E05206"/>
                </a:solidFill>
              </a:rPr>
              <a:t>Samedi</a:t>
            </a:r>
          </a:p>
        </p:txBody>
      </p:sp>
      <p:sp>
        <p:nvSpPr>
          <p:cNvPr id="75" name="ZoneTexte 7"/>
          <p:cNvSpPr txBox="1">
            <a:spLocks noChangeArrowheads="1"/>
          </p:cNvSpPr>
          <p:nvPr/>
        </p:nvSpPr>
        <p:spPr bwMode="auto">
          <a:xfrm>
            <a:off x="184150" y="7169150"/>
            <a:ext cx="70231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5725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pPr>
              <a:defRPr/>
            </a:pPr>
            <a:r>
              <a:rPr lang="fr-FR" sz="800" b="1" dirty="0" smtClean="0">
                <a:solidFill>
                  <a:srgbClr val="E05206"/>
                </a:solidFill>
              </a:rPr>
              <a:t>Dimanche</a:t>
            </a:r>
          </a:p>
        </p:txBody>
      </p:sp>
      <p:pic>
        <p:nvPicPr>
          <p:cNvPr id="76" name="Picture 3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7331075"/>
            <a:ext cx="3916362" cy="70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" name="ZoneTexte 76"/>
          <p:cNvSpPr txBox="1"/>
          <p:nvPr/>
        </p:nvSpPr>
        <p:spPr bwMode="auto">
          <a:xfrm>
            <a:off x="2786063" y="9805789"/>
            <a:ext cx="1522412" cy="4778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Tx/>
              <a:buBlip>
                <a:blip r:embed="rId10"/>
              </a:buBlip>
              <a:defRPr/>
            </a:pPr>
            <a:r>
              <a:rPr lang="fr-FR" sz="500" b="1" dirty="0">
                <a:solidFill>
                  <a:srgbClr val="4D4F53"/>
                </a:solidFill>
              </a:rPr>
              <a:t>Service SMS</a:t>
            </a:r>
          </a:p>
          <a:p>
            <a:pPr>
              <a:defRPr/>
            </a:pPr>
            <a:r>
              <a:rPr lang="fr-FR" sz="500" dirty="0">
                <a:solidFill>
                  <a:srgbClr val="4D4F53"/>
                </a:solidFill>
              </a:rPr>
              <a:t>          Horaires en temps réel. Taper le nom </a:t>
            </a:r>
          </a:p>
          <a:p>
            <a:pPr>
              <a:defRPr/>
            </a:pPr>
            <a:r>
              <a:rPr lang="fr-FR" sz="500" dirty="0">
                <a:solidFill>
                  <a:srgbClr val="4D4F53"/>
                </a:solidFill>
              </a:rPr>
              <a:t>          de votre gare et envoyer au</a:t>
            </a:r>
          </a:p>
          <a:p>
            <a:pPr>
              <a:defRPr/>
            </a:pPr>
            <a:r>
              <a:rPr lang="fr-FR" sz="500" b="1" dirty="0">
                <a:solidFill>
                  <a:srgbClr val="4D4F53"/>
                </a:solidFill>
              </a:rPr>
              <a:t>          4 10 20</a:t>
            </a:r>
          </a:p>
          <a:p>
            <a:pPr>
              <a:defRPr/>
            </a:pPr>
            <a:r>
              <a:rPr lang="fr-FR" sz="500" dirty="0">
                <a:solidFill>
                  <a:srgbClr val="4D4F53"/>
                </a:solidFill>
              </a:rPr>
              <a:t>          (0,05€ par envoie + prix d’un sms)</a:t>
            </a:r>
            <a:endParaRPr lang="fr-FR" sz="500" b="1" dirty="0">
              <a:solidFill>
                <a:srgbClr val="4D4F53"/>
              </a:solidFill>
            </a:endParaRPr>
          </a:p>
        </p:txBody>
      </p:sp>
      <p:sp>
        <p:nvSpPr>
          <p:cNvPr id="78" name="ZoneTexte 77"/>
          <p:cNvSpPr txBox="1"/>
          <p:nvPr/>
        </p:nvSpPr>
        <p:spPr bwMode="auto">
          <a:xfrm>
            <a:off x="1606550" y="9807376"/>
            <a:ext cx="1338263" cy="723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Tx/>
              <a:buBlip>
                <a:blip r:embed="rId10"/>
              </a:buBlip>
              <a:defRPr/>
            </a:pPr>
            <a:r>
              <a:rPr lang="fr-FR" sz="500" dirty="0">
                <a:solidFill>
                  <a:srgbClr val="4D4F53"/>
                </a:solidFill>
              </a:rPr>
              <a:t>Sur </a:t>
            </a:r>
            <a:r>
              <a:rPr lang="fr-FR" sz="500" b="1" dirty="0">
                <a:solidFill>
                  <a:srgbClr val="4D4F53"/>
                </a:solidFill>
              </a:rPr>
              <a:t>transilien.com</a:t>
            </a:r>
          </a:p>
          <a:p>
            <a:pPr marL="171450" indent="-171450">
              <a:buFontTx/>
              <a:buBlip>
                <a:blip r:embed="rId10"/>
              </a:buBlip>
              <a:defRPr/>
            </a:pPr>
            <a:endParaRPr lang="fr-FR" sz="500" b="1" dirty="0">
              <a:solidFill>
                <a:srgbClr val="4D4F53"/>
              </a:solidFill>
            </a:endParaRPr>
          </a:p>
          <a:p>
            <a:pPr marL="171450" indent="-171450">
              <a:buFontTx/>
              <a:buBlip>
                <a:blip r:embed="rId10"/>
              </a:buBlip>
              <a:defRPr/>
            </a:pPr>
            <a:r>
              <a:rPr lang="fr-FR" sz="500" b="1" dirty="0">
                <a:solidFill>
                  <a:srgbClr val="4D4F53"/>
                </a:solidFill>
              </a:rPr>
              <a:t>Appli Transilien</a:t>
            </a:r>
          </a:p>
          <a:p>
            <a:pPr>
              <a:defRPr/>
            </a:pPr>
            <a:r>
              <a:rPr lang="fr-FR" sz="500" dirty="0">
                <a:solidFill>
                  <a:srgbClr val="4D4F53"/>
                </a:solidFill>
              </a:rPr>
              <a:t>          Gratuit sur App Store et Play Store</a:t>
            </a:r>
          </a:p>
          <a:p>
            <a:pPr>
              <a:defRPr/>
            </a:pPr>
            <a:endParaRPr lang="fr-FR" sz="500" b="1" dirty="0">
              <a:solidFill>
                <a:srgbClr val="4D4F53"/>
              </a:solidFill>
            </a:endParaRPr>
          </a:p>
          <a:p>
            <a:pPr marL="171450" indent="-171450">
              <a:buFontTx/>
              <a:buBlip>
                <a:blip r:embed="rId10"/>
              </a:buBlip>
              <a:defRPr/>
            </a:pPr>
            <a:r>
              <a:rPr lang="fr-FR" sz="500" b="1" dirty="0">
                <a:solidFill>
                  <a:srgbClr val="4D4F53"/>
                </a:solidFill>
              </a:rPr>
              <a:t>Transilien.mobi</a:t>
            </a:r>
          </a:p>
          <a:p>
            <a:pPr>
              <a:defRPr/>
            </a:pPr>
            <a:r>
              <a:rPr lang="fr-FR" sz="500" dirty="0">
                <a:solidFill>
                  <a:srgbClr val="4D4F53"/>
                </a:solidFill>
              </a:rPr>
              <a:t>          Horaires des trains et des </a:t>
            </a:r>
            <a:r>
              <a:rPr lang="fr-FR" sz="500" dirty="0" err="1">
                <a:solidFill>
                  <a:srgbClr val="4D4F53"/>
                </a:solidFill>
              </a:rPr>
              <a:t>noctilien</a:t>
            </a:r>
            <a:r>
              <a:rPr lang="fr-FR" sz="500" dirty="0">
                <a:solidFill>
                  <a:srgbClr val="4D4F53"/>
                </a:solidFill>
              </a:rPr>
              <a:t> </a:t>
            </a:r>
          </a:p>
          <a:p>
            <a:pPr>
              <a:defRPr/>
            </a:pPr>
            <a:r>
              <a:rPr lang="fr-FR" sz="500" dirty="0">
                <a:solidFill>
                  <a:srgbClr val="4D4F53"/>
                </a:solidFill>
              </a:rPr>
              <a:t>          en temps réel sur votre mobile</a:t>
            </a:r>
          </a:p>
        </p:txBody>
      </p:sp>
      <p:sp>
        <p:nvSpPr>
          <p:cNvPr id="79" name="ZoneTexte 78"/>
          <p:cNvSpPr txBox="1"/>
          <p:nvPr/>
        </p:nvSpPr>
        <p:spPr bwMode="auto">
          <a:xfrm>
            <a:off x="4081463" y="9805789"/>
            <a:ext cx="1425575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1450" indent="-171450">
              <a:buFontTx/>
              <a:buBlip>
                <a:blip r:embed="rId10"/>
              </a:buBlip>
              <a:defRPr/>
            </a:pPr>
            <a:r>
              <a:rPr lang="fr-FR" sz="500" b="1" dirty="0">
                <a:solidFill>
                  <a:srgbClr val="4D4F53"/>
                </a:solidFill>
              </a:rPr>
              <a:t>SNCF </a:t>
            </a:r>
            <a:r>
              <a:rPr lang="fr-FR" sz="500" dirty="0">
                <a:solidFill>
                  <a:srgbClr val="4D4F53"/>
                </a:solidFill>
              </a:rPr>
              <a:t>LA RADIO</a:t>
            </a:r>
          </a:p>
          <a:p>
            <a:pPr>
              <a:defRPr/>
            </a:pPr>
            <a:r>
              <a:rPr lang="fr-FR" sz="500" dirty="0">
                <a:solidFill>
                  <a:srgbClr val="4D4F53"/>
                </a:solidFill>
              </a:rPr>
              <a:t>          Radio d’info trafic mobile.</a:t>
            </a:r>
          </a:p>
          <a:p>
            <a:pPr>
              <a:defRPr/>
            </a:pPr>
            <a:r>
              <a:rPr lang="fr-FR" sz="500" dirty="0">
                <a:solidFill>
                  <a:srgbClr val="4D4F53"/>
                </a:solidFill>
              </a:rPr>
              <a:t>          Un point trafic toutes les 15 minutes, </a:t>
            </a:r>
          </a:p>
          <a:p>
            <a:pPr>
              <a:defRPr/>
            </a:pPr>
            <a:r>
              <a:rPr lang="fr-FR" sz="500" dirty="0">
                <a:solidFill>
                  <a:srgbClr val="4D4F53"/>
                </a:solidFill>
              </a:rPr>
              <a:t>          depuis l’application </a:t>
            </a:r>
            <a:r>
              <a:rPr lang="fr-FR" sz="500" b="1" dirty="0" err="1">
                <a:solidFill>
                  <a:srgbClr val="4D4F53"/>
                </a:solidFill>
              </a:rPr>
              <a:t>SNCF</a:t>
            </a:r>
            <a:r>
              <a:rPr lang="fr-FR" sz="500" dirty="0" err="1">
                <a:solidFill>
                  <a:srgbClr val="4D4F53"/>
                </a:solidFill>
              </a:rPr>
              <a:t>DIRECT</a:t>
            </a:r>
            <a:endParaRPr lang="fr-FR" sz="500" dirty="0">
              <a:solidFill>
                <a:srgbClr val="4D4F53"/>
              </a:solidFill>
            </a:endParaRPr>
          </a:p>
          <a:p>
            <a:pPr>
              <a:defRPr/>
            </a:pPr>
            <a:r>
              <a:rPr lang="fr-FR" sz="500" dirty="0">
                <a:solidFill>
                  <a:srgbClr val="4D4F53"/>
                </a:solidFill>
              </a:rPr>
              <a:t>          sur smartphone et tous les sites</a:t>
            </a:r>
          </a:p>
          <a:p>
            <a:pPr>
              <a:defRPr/>
            </a:pPr>
            <a:r>
              <a:rPr lang="fr-FR" sz="500" dirty="0">
                <a:solidFill>
                  <a:srgbClr val="4D4F53"/>
                </a:solidFill>
              </a:rPr>
              <a:t>          internet SNCF.</a:t>
            </a:r>
          </a:p>
        </p:txBody>
      </p:sp>
      <p:sp>
        <p:nvSpPr>
          <p:cNvPr id="80" name="ZoneTexte 7"/>
          <p:cNvSpPr txBox="1">
            <a:spLocks noChangeArrowheads="1"/>
          </p:cNvSpPr>
          <p:nvPr/>
        </p:nvSpPr>
        <p:spPr bwMode="auto">
          <a:xfrm>
            <a:off x="304800" y="9513689"/>
            <a:ext cx="6756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Geneva" pitchFamily="1" charset="-128"/>
              </a:defRPr>
            </a:lvl9pPr>
          </a:lstStyle>
          <a:p>
            <a:pPr>
              <a:defRPr/>
            </a:pPr>
            <a:r>
              <a:rPr lang="fr-FR" sz="1200" dirty="0" smtClean="0">
                <a:solidFill>
                  <a:srgbClr val="4D4F53"/>
                </a:solidFill>
              </a:rPr>
              <a:t>SNCF TRANSILIEN VOUS REMERCIE DE VOTRE COMPRÉHENSION.</a:t>
            </a:r>
          </a:p>
        </p:txBody>
      </p:sp>
      <p:pic>
        <p:nvPicPr>
          <p:cNvPr id="82" name="Picture 40" descr="http://maligned.transilien.com/wp-content/uploads/2014/12/Covoiturage-TN-travaux.jpg"/>
          <p:cNvPicPr preferRelativeResize="0">
            <a:picLocks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850239"/>
            <a:ext cx="11525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" name="Image 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10007401"/>
            <a:ext cx="84772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7400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261</Words>
  <Application>Microsoft Office PowerPoint</Application>
  <PresentationFormat>Personnalisé</PresentationFormat>
  <Paragraphs>39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SNCF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8104434T</dc:creator>
  <cp:lastModifiedBy>8104434T</cp:lastModifiedBy>
  <cp:revision>3</cp:revision>
  <cp:lastPrinted>2015-01-16T16:15:38Z</cp:lastPrinted>
  <dcterms:created xsi:type="dcterms:W3CDTF">2015-01-16T16:12:19Z</dcterms:created>
  <dcterms:modified xsi:type="dcterms:W3CDTF">2015-04-29T09:35:21Z</dcterms:modified>
</cp:coreProperties>
</file>