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sldIdLst>
    <p:sldId id="272" r:id="rId2"/>
  </p:sldIdLst>
  <p:sldSz cx="7562850" cy="10688638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2484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19956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664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7D7"/>
    <a:srgbClr val="3C3732"/>
    <a:srgbClr val="A1006B"/>
    <a:srgbClr val="4D4F53"/>
    <a:srgbClr val="E05206"/>
    <a:srgbClr val="6E267B"/>
    <a:srgbClr val="009AA6"/>
    <a:srgbClr val="0088CE"/>
    <a:srgbClr val="CB0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82" autoAdjust="0"/>
    <p:restoredTop sz="94660" autoAdjust="0"/>
  </p:normalViewPr>
  <p:slideViewPr>
    <p:cSldViewPr snapToGrid="0" showGuides="1">
      <p:cViewPr>
        <p:scale>
          <a:sx n="160" d="100"/>
          <a:sy n="160" d="100"/>
        </p:scale>
        <p:origin x="-72" y="5790"/>
      </p:cViewPr>
      <p:guideLst>
        <p:guide orient="horz" pos="3369"/>
        <p:guide pos="2382"/>
        <p:guide pos="258"/>
        <p:guide pos="4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2214" y="-96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77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C466AD-88D6-46E5-927B-B76BEF7A9B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119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4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6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4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Schéma_pas de F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9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6516688" y="361952"/>
            <a:ext cx="7032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2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13" name="Picture 38" descr="D:\Documents\8506619A\Desktop\Hélène GODA\2. Documents SNCF\2.2 Images\Ligne N&amp;U\LOGOS 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6554694" y="388284"/>
            <a:ext cx="6429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45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t="10940" r="15563" b="27440"/>
          <a:stretch/>
        </p:blipFill>
        <p:spPr>
          <a:xfrm>
            <a:off x="5603179" y="414379"/>
            <a:ext cx="707061" cy="71601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8" t="9896" r="27333" b="19507"/>
          <a:stretch/>
        </p:blipFill>
        <p:spPr>
          <a:xfrm>
            <a:off x="6449192" y="427826"/>
            <a:ext cx="713610" cy="7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7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4" y="9587975"/>
            <a:ext cx="7348220" cy="990306"/>
          </a:xfrm>
          <a:prstGeom prst="rect">
            <a:avLst/>
          </a:prstGeom>
        </p:spPr>
      </p:pic>
      <p:grpSp>
        <p:nvGrpSpPr>
          <p:cNvPr id="1026" name="Group 20"/>
          <p:cNvGrpSpPr>
            <a:grpSpLocks/>
          </p:cNvGrpSpPr>
          <p:nvPr userDrawn="1"/>
        </p:nvGrpSpPr>
        <p:grpSpPr bwMode="auto">
          <a:xfrm>
            <a:off x="0" y="0"/>
            <a:ext cx="7534275" cy="279400"/>
            <a:chOff x="4153" y="9899"/>
            <a:chExt cx="11865" cy="361"/>
          </a:xfrm>
        </p:grpSpPr>
        <p:sp>
          <p:nvSpPr>
            <p:cNvPr id="1036" name="Freeform 21"/>
            <p:cNvSpPr>
              <a:spLocks/>
            </p:cNvSpPr>
            <p:nvPr userDrawn="1"/>
          </p:nvSpPr>
          <p:spPr bwMode="auto">
            <a:xfrm>
              <a:off x="750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22"/>
            <p:cNvSpPr>
              <a:spLocks/>
            </p:cNvSpPr>
            <p:nvPr userDrawn="1"/>
          </p:nvSpPr>
          <p:spPr bwMode="auto">
            <a:xfrm>
              <a:off x="798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3"/>
            <p:cNvSpPr>
              <a:spLocks/>
            </p:cNvSpPr>
            <p:nvPr userDrawn="1"/>
          </p:nvSpPr>
          <p:spPr bwMode="auto">
            <a:xfrm>
              <a:off x="7026" y="9899"/>
              <a:ext cx="340" cy="361"/>
            </a:xfrm>
            <a:custGeom>
              <a:avLst/>
              <a:gdLst>
                <a:gd name="T0" fmla="*/ 0 w 339"/>
                <a:gd name="T1" fmla="*/ 361 h 361"/>
                <a:gd name="T2" fmla="*/ 214 w 339"/>
                <a:gd name="T3" fmla="*/ 361 h 361"/>
                <a:gd name="T4" fmla="*/ 341 w 339"/>
                <a:gd name="T5" fmla="*/ 0 h 361"/>
                <a:gd name="T6" fmla="*/ 122 w 339"/>
                <a:gd name="T7" fmla="*/ 0 h 361"/>
                <a:gd name="T8" fmla="*/ 0 w 339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" h="361">
                  <a:moveTo>
                    <a:pt x="0" y="361"/>
                  </a:moveTo>
                  <a:lnTo>
                    <a:pt x="212" y="361"/>
                  </a:lnTo>
                  <a:lnTo>
                    <a:pt x="339" y="0"/>
                  </a:lnTo>
                  <a:lnTo>
                    <a:pt x="12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24"/>
            <p:cNvSpPr>
              <a:spLocks/>
            </p:cNvSpPr>
            <p:nvPr userDrawn="1"/>
          </p:nvSpPr>
          <p:spPr bwMode="auto">
            <a:xfrm>
              <a:off x="990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25"/>
            <p:cNvSpPr>
              <a:spLocks/>
            </p:cNvSpPr>
            <p:nvPr userDrawn="1"/>
          </p:nvSpPr>
          <p:spPr bwMode="auto">
            <a:xfrm>
              <a:off x="894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9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6"/>
            <p:cNvSpPr>
              <a:spLocks/>
            </p:cNvSpPr>
            <p:nvPr userDrawn="1"/>
          </p:nvSpPr>
          <p:spPr bwMode="auto">
            <a:xfrm>
              <a:off x="942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27"/>
            <p:cNvSpPr>
              <a:spLocks/>
            </p:cNvSpPr>
            <p:nvPr userDrawn="1"/>
          </p:nvSpPr>
          <p:spPr bwMode="auto">
            <a:xfrm>
              <a:off x="463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4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28"/>
            <p:cNvSpPr>
              <a:spLocks/>
            </p:cNvSpPr>
            <p:nvPr userDrawn="1"/>
          </p:nvSpPr>
          <p:spPr bwMode="auto">
            <a:xfrm>
              <a:off x="415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29"/>
            <p:cNvSpPr>
              <a:spLocks/>
            </p:cNvSpPr>
            <p:nvPr userDrawn="1"/>
          </p:nvSpPr>
          <p:spPr bwMode="auto">
            <a:xfrm>
              <a:off x="511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30"/>
            <p:cNvSpPr>
              <a:spLocks/>
            </p:cNvSpPr>
            <p:nvPr userDrawn="1"/>
          </p:nvSpPr>
          <p:spPr bwMode="auto">
            <a:xfrm>
              <a:off x="55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199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01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Freeform 31"/>
            <p:cNvSpPr>
              <a:spLocks/>
            </p:cNvSpPr>
            <p:nvPr userDrawn="1"/>
          </p:nvSpPr>
          <p:spPr bwMode="auto">
            <a:xfrm>
              <a:off x="606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32"/>
            <p:cNvSpPr>
              <a:spLocks/>
            </p:cNvSpPr>
            <p:nvPr userDrawn="1"/>
          </p:nvSpPr>
          <p:spPr bwMode="auto">
            <a:xfrm>
              <a:off x="654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33"/>
            <p:cNvSpPr>
              <a:spLocks/>
            </p:cNvSpPr>
            <p:nvPr userDrawn="1"/>
          </p:nvSpPr>
          <p:spPr bwMode="auto">
            <a:xfrm>
              <a:off x="846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34"/>
            <p:cNvSpPr>
              <a:spLocks/>
            </p:cNvSpPr>
            <p:nvPr userDrawn="1"/>
          </p:nvSpPr>
          <p:spPr bwMode="auto">
            <a:xfrm>
              <a:off x="1423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35"/>
            <p:cNvSpPr>
              <a:spLocks/>
            </p:cNvSpPr>
            <p:nvPr userDrawn="1"/>
          </p:nvSpPr>
          <p:spPr bwMode="auto">
            <a:xfrm>
              <a:off x="1375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10 w 338"/>
                <a:gd name="T3" fmla="*/ 361 h 361"/>
                <a:gd name="T4" fmla="*/ 336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2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36"/>
            <p:cNvSpPr>
              <a:spLocks/>
            </p:cNvSpPr>
            <p:nvPr userDrawn="1"/>
          </p:nvSpPr>
          <p:spPr bwMode="auto">
            <a:xfrm>
              <a:off x="1471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37"/>
            <p:cNvSpPr>
              <a:spLocks/>
            </p:cNvSpPr>
            <p:nvPr userDrawn="1"/>
          </p:nvSpPr>
          <p:spPr bwMode="auto">
            <a:xfrm>
              <a:off x="15673" y="9899"/>
              <a:ext cx="345" cy="361"/>
            </a:xfrm>
            <a:custGeom>
              <a:avLst/>
              <a:gdLst>
                <a:gd name="T0" fmla="*/ 127 w 344"/>
                <a:gd name="T1" fmla="*/ 0 h 361"/>
                <a:gd name="T2" fmla="*/ 0 w 344"/>
                <a:gd name="T3" fmla="*/ 361 h 361"/>
                <a:gd name="T4" fmla="*/ 214 w 344"/>
                <a:gd name="T5" fmla="*/ 361 h 361"/>
                <a:gd name="T6" fmla="*/ 346 w 344"/>
                <a:gd name="T7" fmla="*/ 0 h 361"/>
                <a:gd name="T8" fmla="*/ 127 w 344"/>
                <a:gd name="T9" fmla="*/ 0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127" y="0"/>
                  </a:moveTo>
                  <a:lnTo>
                    <a:pt x="0" y="361"/>
                  </a:ln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38"/>
            <p:cNvSpPr>
              <a:spLocks/>
            </p:cNvSpPr>
            <p:nvPr userDrawn="1"/>
          </p:nvSpPr>
          <p:spPr bwMode="auto">
            <a:xfrm>
              <a:off x="10386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39"/>
            <p:cNvSpPr>
              <a:spLocks/>
            </p:cNvSpPr>
            <p:nvPr userDrawn="1"/>
          </p:nvSpPr>
          <p:spPr bwMode="auto">
            <a:xfrm>
              <a:off x="1327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09 w 338"/>
                <a:gd name="T3" fmla="*/ 361 h 361"/>
                <a:gd name="T4" fmla="*/ 336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40"/>
            <p:cNvSpPr>
              <a:spLocks/>
            </p:cNvSpPr>
            <p:nvPr userDrawn="1"/>
          </p:nvSpPr>
          <p:spPr bwMode="auto">
            <a:xfrm>
              <a:off x="1519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8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41"/>
            <p:cNvSpPr>
              <a:spLocks/>
            </p:cNvSpPr>
            <p:nvPr userDrawn="1"/>
          </p:nvSpPr>
          <p:spPr bwMode="auto">
            <a:xfrm>
              <a:off x="1134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42"/>
            <p:cNvSpPr>
              <a:spLocks/>
            </p:cNvSpPr>
            <p:nvPr userDrawn="1"/>
          </p:nvSpPr>
          <p:spPr bwMode="auto">
            <a:xfrm>
              <a:off x="1086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8" name="Freeform 43"/>
            <p:cNvSpPr>
              <a:spLocks/>
            </p:cNvSpPr>
            <p:nvPr userDrawn="1"/>
          </p:nvSpPr>
          <p:spPr bwMode="auto">
            <a:xfrm>
              <a:off x="1182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3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3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9" name="Freeform 44"/>
            <p:cNvSpPr>
              <a:spLocks/>
            </p:cNvSpPr>
            <p:nvPr userDrawn="1"/>
          </p:nvSpPr>
          <p:spPr bwMode="auto">
            <a:xfrm>
              <a:off x="1230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0" name="Freeform 45"/>
            <p:cNvSpPr>
              <a:spLocks/>
            </p:cNvSpPr>
            <p:nvPr userDrawn="1"/>
          </p:nvSpPr>
          <p:spPr bwMode="auto">
            <a:xfrm>
              <a:off x="127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210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12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27" name="Picture 5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81003"/>
            <a:ext cx="32639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4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6" r:id="rId2"/>
    <p:sldLayoutId id="21474836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5pPr>
      <a:lvl6pPr marL="4570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6pPr>
      <a:lvl7pPr marL="91416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7pPr>
      <a:lvl8pPr marL="13712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8pPr>
      <a:lvl9pPr marL="182832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9pPr>
    </p:titleStyle>
    <p:bodyStyle>
      <a:lvl1pPr marL="342810" indent="-34281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56" indent="-2856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702" indent="-22854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782" indent="-22854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863" indent="-22854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944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02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10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186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2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4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23"/>
          <p:cNvSpPr>
            <a:spLocks noGrp="1"/>
          </p:cNvSpPr>
          <p:nvPr>
            <p:ph type="ctrTitle"/>
          </p:nvPr>
        </p:nvSpPr>
        <p:spPr>
          <a:xfrm>
            <a:off x="409577" y="1212851"/>
            <a:ext cx="6753225" cy="606950"/>
          </a:xfrm>
        </p:spPr>
        <p:txBody>
          <a:bodyPr/>
          <a:lstStyle/>
          <a:p>
            <a:r>
              <a:rPr lang="fr-FR" sz="1800" dirty="0" smtClean="0"/>
              <a:t>AXE PARIS-MONTPARNASSE          PLAISIR-GRIGNON DREUX</a:t>
            </a:r>
            <a:endParaRPr lang="fr-FR" sz="1800" dirty="0"/>
          </a:p>
        </p:txBody>
      </p:sp>
      <p:sp>
        <p:nvSpPr>
          <p:cNvPr id="1186" name="Chevron 1185"/>
          <p:cNvSpPr/>
          <p:nvPr/>
        </p:nvSpPr>
        <p:spPr bwMode="auto">
          <a:xfrm>
            <a:off x="4097918" y="1300194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59" name="Chevron 58"/>
          <p:cNvSpPr/>
          <p:nvPr/>
        </p:nvSpPr>
        <p:spPr bwMode="auto">
          <a:xfrm flipH="1">
            <a:off x="3848714" y="1300194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60" name="Chevron 59"/>
          <p:cNvSpPr/>
          <p:nvPr/>
        </p:nvSpPr>
        <p:spPr bwMode="auto">
          <a:xfrm>
            <a:off x="6598555" y="1309188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47" name="Espace réservé du texte 4"/>
          <p:cNvSpPr txBox="1">
            <a:spLocks/>
          </p:cNvSpPr>
          <p:nvPr/>
        </p:nvSpPr>
        <p:spPr>
          <a:xfrm>
            <a:off x="414595" y="2007679"/>
            <a:ext cx="5606052" cy="325743"/>
          </a:xfrm>
          <a:prstGeom prst="rect">
            <a:avLst/>
          </a:prstGeom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 baseline="0">
                <a:solidFill>
                  <a:srgbClr val="E0520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1100" dirty="0" smtClean="0"/>
              <a:t>NUITS* DU LUNDI/MARDI AU JEUDI/VENDREDI  DU 08 JUIN  AU 12  JUIN  2015</a:t>
            </a:r>
            <a:r>
              <a:rPr lang="fr-FR" sz="1200" dirty="0" smtClean="0"/>
              <a:t>. </a:t>
            </a:r>
          </a:p>
          <a:p>
            <a:r>
              <a:rPr lang="fr-FR" sz="600" dirty="0" smtClean="0"/>
              <a:t>* À partir de 21h50.</a:t>
            </a:r>
          </a:p>
        </p:txBody>
      </p:sp>
      <p:sp>
        <p:nvSpPr>
          <p:cNvPr id="48" name="Espace réservé du texte 8"/>
          <p:cNvSpPr txBox="1">
            <a:spLocks/>
          </p:cNvSpPr>
          <p:nvPr/>
        </p:nvSpPr>
        <p:spPr>
          <a:xfrm>
            <a:off x="414595" y="2391704"/>
            <a:ext cx="5614129" cy="239571"/>
          </a:xfrm>
          <a:prstGeom prst="rect">
            <a:avLst/>
          </a:prstGeom>
        </p:spPr>
        <p:txBody>
          <a:bodyPr lIns="91416" tIns="45708" rIns="91416" bIns="45708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fr-FR" sz="1100" kern="1200" baseline="0" dirty="0">
                <a:solidFill>
                  <a:srgbClr val="4D4F5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dirty="0">
                <a:solidFill>
                  <a:srgbClr val="3C3732"/>
                </a:solidFill>
              </a:rPr>
              <a:t>Ces travaux s’inscrivent dans le cadre de la maintenance des voies entre St Cyr et </a:t>
            </a:r>
            <a:r>
              <a:rPr lang="fr-FR" dirty="0" smtClean="0">
                <a:solidFill>
                  <a:srgbClr val="3C3732"/>
                </a:solidFill>
              </a:rPr>
              <a:t>Plaisir-Grignon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4" name="Imag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457" y="1883422"/>
            <a:ext cx="1110197" cy="899999"/>
          </a:xfrm>
          <a:prstGeom prst="rect">
            <a:avLst/>
          </a:prstGeom>
        </p:spPr>
      </p:pic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6484358" y="9671218"/>
            <a:ext cx="936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>
            <a:spAutoFit/>
          </a:bodyPr>
          <a:lstStyle/>
          <a:p>
            <a:pPr defTabSz="3338513"/>
            <a:r>
              <a:rPr lang="fr-FR" sz="600" dirty="0">
                <a:solidFill>
                  <a:schemeClr val="bg2"/>
                </a:solidFill>
              </a:rPr>
              <a:t>PRG 2015 </a:t>
            </a:r>
            <a:r>
              <a:rPr lang="fr-FR" sz="600" dirty="0" smtClean="0">
                <a:solidFill>
                  <a:schemeClr val="bg2"/>
                </a:solidFill>
              </a:rPr>
              <a:t>N 64</a:t>
            </a:r>
            <a:endParaRPr lang="fr-FR" sz="600" dirty="0">
              <a:solidFill>
                <a:schemeClr val="bg2"/>
              </a:solidFill>
            </a:endParaRP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285133"/>
              </p:ext>
            </p:extLst>
          </p:nvPr>
        </p:nvGraphicFramePr>
        <p:xfrm>
          <a:off x="514223" y="6895418"/>
          <a:ext cx="2104900" cy="19714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000"/>
                <a:gridCol w="44450"/>
                <a:gridCol w="44450"/>
                <a:gridCol w="432000"/>
                <a:gridCol w="432000"/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</a:t>
                      </a:r>
                      <a:r>
                        <a:rPr lang="fr-FR" sz="600" b="1" i="0" u="none" strike="noStrike" baseline="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Grignon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00:11</a:t>
                      </a: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00:16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Plaisir-les-</a:t>
                      </a:r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Clayes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00:14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00:22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Villepreux-les-</a:t>
                      </a:r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Clayes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00:17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00:32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Fontenay</a:t>
                      </a:r>
                      <a:r>
                        <a:rPr lang="fr-FR" sz="600" b="0" i="0" u="none" strike="noStrike" baseline="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-le-Fleury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00:22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00:45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Saint-Cyr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00:26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00:52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Versailles-Chantiers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00:31</a:t>
                      </a: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01:02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Viroflay-Rive-Gauche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4D4F53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00:35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01:16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Chaville-Rive-Gauche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4D4F5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00:38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01:24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Sèvres-Rive-Gauche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4D4F5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00:41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01:32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Bellevue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00:43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01:36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Meudon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00:46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01:42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Clamart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00:49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01:56</a:t>
                      </a:r>
                    </a:p>
                  </a:txBody>
                  <a:tcPr marL="9525" marR="9525" marT="9525" marB="0" anchor="b">
                    <a:solidFill>
                      <a:srgbClr val="D7D7D7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Vanves-Malakoff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00:52</a:t>
                      </a:r>
                      <a:endParaRPr lang="fr-FR" sz="6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0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02:03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noFill/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Paris-Montparnasse 1-2</a:t>
                      </a:r>
                      <a:endParaRPr lang="fr-FR" sz="6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00:56</a:t>
                      </a:r>
                      <a:endParaRPr lang="fr-FR" sz="6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600" b="1" i="0" u="none" strike="noStrike" kern="1200" dirty="0">
                          <a:solidFill>
                            <a:srgbClr val="A1006B"/>
                          </a:solidFill>
                          <a:latin typeface="+mn-lt"/>
                          <a:ea typeface="+mn-ea"/>
                          <a:cs typeface="+mn-cs"/>
                        </a:rPr>
                        <a:t>02:17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  <a:tr h="207407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Allongement du temps de parcours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6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600" b="1" i="0" u="none" strike="noStrike" kern="1200" dirty="0">
                        <a:solidFill>
                          <a:srgbClr val="A100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pic>
        <p:nvPicPr>
          <p:cNvPr id="50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64" y="6963818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2328930" y="6959333"/>
            <a:ext cx="135917" cy="136800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409982" y="3189182"/>
            <a:ext cx="6672843" cy="295275"/>
            <a:chOff x="225235" y="3061885"/>
            <a:chExt cx="6672843" cy="295275"/>
          </a:xfrm>
        </p:grpSpPr>
        <p:sp>
          <p:nvSpPr>
            <p:cNvPr id="13" name="Espace réservé du texte 8"/>
            <p:cNvSpPr txBox="1">
              <a:spLocks/>
            </p:cNvSpPr>
            <p:nvPr/>
          </p:nvSpPr>
          <p:spPr>
            <a:xfrm>
              <a:off x="397266" y="3061885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 smtClean="0"/>
                <a:t>PARIS-MONTPARNASSE       </a:t>
              </a:r>
              <a:r>
                <a:rPr lang="fr-FR" dirty="0"/>
                <a:t>VERSAILLES-CHANTIERS      </a:t>
              </a:r>
              <a:r>
                <a:rPr lang="fr-FR" dirty="0" smtClean="0"/>
                <a:t>DREUX</a:t>
              </a:r>
              <a:endParaRPr lang="fr-FR" dirty="0"/>
            </a:p>
          </p:txBody>
        </p:sp>
        <p:pic>
          <p:nvPicPr>
            <p:cNvPr id="1027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35" y="3136116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Chevron 48"/>
            <p:cNvSpPr/>
            <p:nvPr/>
          </p:nvSpPr>
          <p:spPr bwMode="auto">
            <a:xfrm>
              <a:off x="2357369" y="3143505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  <p:sp>
          <p:nvSpPr>
            <p:cNvPr id="54" name="Chevron 53"/>
            <p:cNvSpPr/>
            <p:nvPr/>
          </p:nvSpPr>
          <p:spPr bwMode="auto">
            <a:xfrm>
              <a:off x="4525582" y="3143505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78339" y="6465027"/>
            <a:ext cx="6672843" cy="295275"/>
            <a:chOff x="225235" y="6348341"/>
            <a:chExt cx="6672843" cy="295275"/>
          </a:xfrm>
        </p:grpSpPr>
        <p:sp>
          <p:nvSpPr>
            <p:cNvPr id="41" name="Espace réservé du texte 8"/>
            <p:cNvSpPr txBox="1">
              <a:spLocks/>
            </p:cNvSpPr>
            <p:nvPr/>
          </p:nvSpPr>
          <p:spPr>
            <a:xfrm>
              <a:off x="397266" y="6348341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 smtClean="0"/>
                <a:t>PLAISIR-GRIGNON        PARIS-MONTPARNASSE</a:t>
              </a:r>
              <a:endParaRPr lang="fr-FR" dirty="0"/>
            </a:p>
          </p:txBody>
        </p:sp>
        <p:pic>
          <p:nvPicPr>
            <p:cNvPr id="45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35" y="6422572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Chevron 54"/>
            <p:cNvSpPr/>
            <p:nvPr/>
          </p:nvSpPr>
          <p:spPr bwMode="auto">
            <a:xfrm>
              <a:off x="1948444" y="6432097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</p:grpSp>
      <p:grpSp>
        <p:nvGrpSpPr>
          <p:cNvPr id="223" name="Groupe 222"/>
          <p:cNvGrpSpPr/>
          <p:nvPr/>
        </p:nvGrpSpPr>
        <p:grpSpPr>
          <a:xfrm>
            <a:off x="2222826" y="8657561"/>
            <a:ext cx="360000" cy="198000"/>
            <a:chOff x="6588224" y="1845087"/>
            <a:chExt cx="360000" cy="198000"/>
          </a:xfrm>
        </p:grpSpPr>
        <p:grpSp>
          <p:nvGrpSpPr>
            <p:cNvPr id="224" name="Groupe 223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226" name="Ellipse 225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27" name="Groupe 226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247" name="Rectangle à coins arrondis 246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" name="Rectangle à coins arrondis 247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" name="Groupe 227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245" name="Rectangle à coins arrondis 244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" name="Rectangle à coins arrondis 245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29" name="Ellipse 228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230" name="Groupe 229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243" name="Rectangle à coins arrondis 242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" name="Rectangle à coins arrondis 243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231" name="Connecteur droit 230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Connecteur droit 231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Connecteur droit 232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" name="Connecteur droit 233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Connecteur droit 234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Connecteur droit 235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Connecteur droit 236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Connecteur droit 237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Connecteur droit 238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Connecteur droit 239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Connecteur droit 240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Connecteur droit 241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5" name="ZoneTexte 224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+75’</a:t>
              </a:r>
              <a:endParaRPr lang="fr-FR" sz="400" dirty="0"/>
            </a:p>
          </p:txBody>
        </p:sp>
      </p:grpSp>
      <p:grpSp>
        <p:nvGrpSpPr>
          <p:cNvPr id="275" name="Groupe 274"/>
          <p:cNvGrpSpPr/>
          <p:nvPr/>
        </p:nvGrpSpPr>
        <p:grpSpPr>
          <a:xfrm>
            <a:off x="492247" y="2862422"/>
            <a:ext cx="6822953" cy="321239"/>
            <a:chOff x="396372" y="3175923"/>
            <a:chExt cx="6572254" cy="321239"/>
          </a:xfrm>
        </p:grpSpPr>
        <p:sp>
          <p:nvSpPr>
            <p:cNvPr id="276" name="Espace réservé du texte 10"/>
            <p:cNvSpPr txBox="1">
              <a:spLocks/>
            </p:cNvSpPr>
            <p:nvPr/>
          </p:nvSpPr>
          <p:spPr>
            <a:xfrm>
              <a:off x="405763" y="3175923"/>
              <a:ext cx="6562863" cy="321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lang="fr-FR" sz="11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sz="1050" dirty="0" smtClean="0">
                  <a:solidFill>
                    <a:srgbClr val="A1006B"/>
                  </a:solidFill>
                </a:rPr>
                <a:t>  CIRCULATION ASSURÉE PAR BUS ENTRE VERSAILLES-CHANTIERS, PLAISIR-GRIGNON ET DREUX</a:t>
              </a:r>
              <a:endParaRPr lang="fr-FR" sz="1050" dirty="0">
                <a:solidFill>
                  <a:srgbClr val="A1006B"/>
                </a:solidFill>
              </a:endParaRPr>
            </a:p>
          </p:txBody>
        </p:sp>
        <p:pic>
          <p:nvPicPr>
            <p:cNvPr id="277" name="Image 27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61" t="33990" r="22654" b="11775"/>
            <a:stretch/>
          </p:blipFill>
          <p:spPr>
            <a:xfrm>
              <a:off x="396372" y="3268142"/>
              <a:ext cx="135917" cy="136800"/>
            </a:xfrm>
            <a:prstGeom prst="rect">
              <a:avLst/>
            </a:prstGeom>
          </p:spPr>
        </p:pic>
      </p:grpSp>
      <p:grpSp>
        <p:nvGrpSpPr>
          <p:cNvPr id="280" name="Groupe 279"/>
          <p:cNvGrpSpPr/>
          <p:nvPr/>
        </p:nvGrpSpPr>
        <p:grpSpPr>
          <a:xfrm>
            <a:off x="1765099" y="7140598"/>
            <a:ext cx="414000" cy="1512000"/>
            <a:chOff x="4163336" y="4258982"/>
            <a:chExt cx="414000" cy="2369206"/>
          </a:xfrm>
        </p:grpSpPr>
        <p:cxnSp>
          <p:nvCxnSpPr>
            <p:cNvPr id="281" name="Connecteur droit 280"/>
            <p:cNvCxnSpPr/>
            <p:nvPr/>
          </p:nvCxnSpPr>
          <p:spPr bwMode="auto">
            <a:xfrm>
              <a:off x="4163336" y="4258982"/>
              <a:ext cx="414000" cy="236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4D4F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2" name="Connecteur droit 281"/>
            <p:cNvCxnSpPr/>
            <p:nvPr/>
          </p:nvCxnSpPr>
          <p:spPr bwMode="auto">
            <a:xfrm flipH="1">
              <a:off x="4163336" y="4259388"/>
              <a:ext cx="414000" cy="236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4D4F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69"/>
              </p:ext>
            </p:extLst>
          </p:nvPr>
        </p:nvGraphicFramePr>
        <p:xfrm>
          <a:off x="501996" y="3587127"/>
          <a:ext cx="5333335" cy="2624073"/>
        </p:xfrm>
        <a:graphic>
          <a:graphicData uri="http://schemas.openxmlformats.org/drawingml/2006/table">
            <a:tbl>
              <a:tblPr bandRow="1"/>
              <a:tblGrid>
                <a:gridCol w="885410"/>
                <a:gridCol w="39593"/>
                <a:gridCol w="424996"/>
                <a:gridCol w="424996"/>
                <a:gridCol w="39593"/>
                <a:gridCol w="424996"/>
                <a:gridCol w="424996"/>
                <a:gridCol w="39593"/>
                <a:gridCol w="424996"/>
                <a:gridCol w="424996"/>
                <a:gridCol w="39593"/>
                <a:gridCol w="424996"/>
                <a:gridCol w="424996"/>
                <a:gridCol w="39593"/>
                <a:gridCol w="424996"/>
                <a:gridCol w="424996"/>
              </a:tblGrid>
              <a:tr h="207897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 dirty="0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426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 dirty="0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Paris-Montparnasse 1-2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 dirty="0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 dirty="0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22:20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 dirty="0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22:58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 dirty="0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23:05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 dirty="0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23:58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 dirty="0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00:05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Vanves-Malakoff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22:25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23:10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00:10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Clamart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22:27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23:12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00:12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Meudon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22:31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23:16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00:16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Bellevue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22:33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23:18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00:18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Sèvres-Rive-Gauche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22:36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23:21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00:21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Chaville-Rive-Gauche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22:39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23:24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00:24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Viroflay-Rive-Gauche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22:42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23:27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00:27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Versailles-Chantiers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22:46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22:57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23:11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23:22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23:31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23:41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00:11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00:22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00:31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00:41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Saint-Cyr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23:07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23:51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00:51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Fontenay-le-Fleury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23:14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23:58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00:58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Villepreux-les-Clayes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23:26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00:10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01:10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Plaisir-les-Clayes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23:36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00:20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01:20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Plaisir-Grignon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23:41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23:42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00:25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00:42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01:25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Villiers-Neauphle-Pont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23:55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00:55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Montfort-l’Amaury-Méré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00:03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01:03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Garancières-La-Queue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00:11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01:11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Orgerus-Béhoust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00:23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01:23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Tacoignières-Richebourg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00:31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01:31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Houdan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00:44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01:44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Marchezais-Broué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00:56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01:56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098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Dreux</a:t>
                      </a:r>
                    </a:p>
                  </a:txBody>
                  <a:tcPr marL="6807" marR="6807" marT="6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1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01:10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A1006B"/>
                          </a:solidFill>
                          <a:effectLst/>
                          <a:latin typeface="Arial"/>
                        </a:rPr>
                        <a:t>02:10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</a:tr>
              <a:tr h="194981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Allongement du temps de parcours</a:t>
                      </a:r>
                    </a:p>
                  </a:txBody>
                  <a:tcPr marL="6807" marR="6807" marT="68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600" b="0" i="0" u="none" strike="noStrike">
                          <a:solidFill>
                            <a:srgbClr val="3C373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07" marR="6807" marT="68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673" y="3628848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1989262" y="3627785"/>
            <a:ext cx="135917" cy="136800"/>
          </a:xfrm>
          <a:prstGeom prst="rect">
            <a:avLst/>
          </a:prstGeom>
        </p:spPr>
      </p:pic>
      <p:pic>
        <p:nvPicPr>
          <p:cNvPr id="33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47" y="3626722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2889159" y="3626312"/>
            <a:ext cx="135917" cy="136800"/>
          </a:xfrm>
          <a:prstGeom prst="rect">
            <a:avLst/>
          </a:prstGeom>
        </p:spPr>
      </p:pic>
      <p:pic>
        <p:nvPicPr>
          <p:cNvPr id="29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855" y="3613945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3768456" y="3624870"/>
            <a:ext cx="135917" cy="136800"/>
          </a:xfrm>
          <a:prstGeom prst="rect">
            <a:avLst/>
          </a:prstGeom>
        </p:spPr>
      </p:pic>
      <p:pic>
        <p:nvPicPr>
          <p:cNvPr id="35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142" y="3627785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4655412" y="3630241"/>
            <a:ext cx="135917" cy="136800"/>
          </a:xfrm>
          <a:prstGeom prst="rect">
            <a:avLst/>
          </a:prstGeom>
        </p:spPr>
      </p:pic>
      <p:pic>
        <p:nvPicPr>
          <p:cNvPr id="288" name="Picture 6" descr="picto_t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97" y="3624516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" name="Image 28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5554321" y="3630177"/>
            <a:ext cx="135917" cy="136800"/>
          </a:xfrm>
          <a:prstGeom prst="rect">
            <a:avLst/>
          </a:prstGeom>
        </p:spPr>
      </p:pic>
      <p:grpSp>
        <p:nvGrpSpPr>
          <p:cNvPr id="367" name="Groupe 366"/>
          <p:cNvGrpSpPr/>
          <p:nvPr/>
        </p:nvGrpSpPr>
        <p:grpSpPr>
          <a:xfrm>
            <a:off x="5239956" y="6020473"/>
            <a:ext cx="349953" cy="186496"/>
            <a:chOff x="6588224" y="1845087"/>
            <a:chExt cx="360000" cy="198000"/>
          </a:xfrm>
        </p:grpSpPr>
        <p:grpSp>
          <p:nvGrpSpPr>
            <p:cNvPr id="368" name="Groupe 367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370" name="Ellipse 369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71" name="Groupe 370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391" name="Rectangle à coins arrondis 390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2" name="Rectangle à coins arrondis 391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2" name="Groupe 371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389" name="Rectangle à coins arrondis 388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0" name="Rectangle à coins arrondis 389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73" name="Ellipse 372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374" name="Groupe 373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387" name="Rectangle à coins arrondis 386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8" name="Rectangle à coins arrondis 387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375" name="Connecteur droit 374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Connecteur droit 375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7" name="Connecteur droit 376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8" name="Connecteur droit 377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Connecteur droit 379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1" name="Connecteur droit 380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2" name="Connecteur droit 381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3" name="Connecteur droit 382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4" name="Connecteur droit 383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5" name="Connecteur droit 384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6" name="Connecteur droit 385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9" name="ZoneTexte 368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+35’</a:t>
              </a:r>
              <a:endParaRPr lang="fr-FR" sz="400" dirty="0"/>
            </a:p>
          </p:txBody>
        </p:sp>
      </p:grpSp>
      <p:grpSp>
        <p:nvGrpSpPr>
          <p:cNvPr id="393" name="Groupe 392"/>
          <p:cNvGrpSpPr/>
          <p:nvPr/>
        </p:nvGrpSpPr>
        <p:grpSpPr>
          <a:xfrm>
            <a:off x="3453252" y="6019847"/>
            <a:ext cx="349953" cy="186496"/>
            <a:chOff x="6588224" y="1845087"/>
            <a:chExt cx="360000" cy="198000"/>
          </a:xfrm>
        </p:grpSpPr>
        <p:grpSp>
          <p:nvGrpSpPr>
            <p:cNvPr id="394" name="Groupe 393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396" name="Ellipse 395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97" name="Groupe 396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417" name="Rectangle à coins arrondis 416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8" name="Rectangle à coins arrondis 417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8" name="Groupe 397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415" name="Rectangle à coins arrondis 414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6" name="Rectangle à coins arrondis 415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99" name="Ellipse 398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400" name="Groupe 399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413" name="Rectangle à coins arrondis 412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4" name="Rectangle à coins arrondis 413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401" name="Connecteur droit 400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2" name="Connecteur droit 401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3" name="Connecteur droit 402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5" name="Connecteur droit 404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6" name="Connecteur droit 405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7" name="Connecteur droit 406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8" name="Connecteur droit 407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9" name="Connecteur droit 408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0" name="Connecteur droit 409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1" name="Connecteur droit 410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2" name="Connecteur droit 411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5" name="ZoneTexte 394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+35’</a:t>
              </a:r>
              <a:endParaRPr lang="fr-FR" sz="400" dirty="0"/>
            </a:p>
          </p:txBody>
        </p:sp>
      </p:grpSp>
      <p:grpSp>
        <p:nvGrpSpPr>
          <p:cNvPr id="419" name="Groupe 418"/>
          <p:cNvGrpSpPr/>
          <p:nvPr/>
        </p:nvGrpSpPr>
        <p:grpSpPr>
          <a:xfrm>
            <a:off x="1666041" y="6019838"/>
            <a:ext cx="349953" cy="186496"/>
            <a:chOff x="6588224" y="1845087"/>
            <a:chExt cx="360000" cy="198000"/>
          </a:xfrm>
        </p:grpSpPr>
        <p:grpSp>
          <p:nvGrpSpPr>
            <p:cNvPr id="420" name="Groupe 419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422" name="Ellipse 421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23" name="Groupe 422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443" name="Rectangle à coins arrondis 442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4" name="Rectangle à coins arrondis 443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24" name="Groupe 423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441" name="Rectangle à coins arrondis 440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2" name="Rectangle à coins arrondis 441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25" name="Ellipse 424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426" name="Groupe 425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439" name="Rectangle à coins arrondis 438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0" name="Rectangle à coins arrondis 439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427" name="Connecteur droit 426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8" name="Connecteur droit 427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9" name="Connecteur droit 428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0" name="Connecteur droit 429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1" name="Connecteur droit 430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2" name="Connecteur droit 431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3" name="Connecteur droit 432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4" name="Connecteur droit 433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5" name="Connecteur droit 434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6" name="Connecteur droit 435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7" name="Connecteur droit 436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8" name="Connecteur droit 437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21" name="ZoneTexte 420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+35’</a:t>
              </a:r>
              <a:endParaRPr lang="fr-FR" sz="400" dirty="0"/>
            </a:p>
          </p:txBody>
        </p:sp>
      </p:grpSp>
      <p:grpSp>
        <p:nvGrpSpPr>
          <p:cNvPr id="445" name="Groupe 444"/>
          <p:cNvGrpSpPr/>
          <p:nvPr/>
        </p:nvGrpSpPr>
        <p:grpSpPr>
          <a:xfrm>
            <a:off x="2568996" y="6018938"/>
            <a:ext cx="349953" cy="190959"/>
            <a:chOff x="6588224" y="1845087"/>
            <a:chExt cx="360000" cy="202738"/>
          </a:xfrm>
        </p:grpSpPr>
        <p:grpSp>
          <p:nvGrpSpPr>
            <p:cNvPr id="446" name="Groupe 445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448" name="Ellipse 447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49" name="Groupe 448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469" name="Rectangle à coins arrondis 468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0" name="Rectangle à coins arrondis 469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50" name="Groupe 449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467" name="Rectangle à coins arrondis 466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8" name="Rectangle à coins arrondis 467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51" name="Ellipse 450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452" name="Groupe 451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465" name="Rectangle à coins arrondis 464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6" name="Rectangle à coins arrondis 465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453" name="Connecteur droit 452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4" name="Connecteur droit 453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5" name="Connecteur droit 454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6" name="Connecteur droit 455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7" name="Connecteur droit 456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8" name="Connecteur droit 457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0" name="Connecteur droit 459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1" name="Connecteur droit 460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2" name="Connecteur droit 461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3" name="Connecteur droit 462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4" name="Connecteur droit 463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47" name="ZoneTexte 446"/>
            <p:cNvSpPr txBox="1"/>
            <p:nvPr/>
          </p:nvSpPr>
          <p:spPr>
            <a:xfrm>
              <a:off x="6588224" y="1884444"/>
              <a:ext cx="360000" cy="163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+60’</a:t>
              </a:r>
              <a:endParaRPr lang="fr-FR" sz="400" dirty="0"/>
            </a:p>
          </p:txBody>
        </p:sp>
      </p:grpSp>
      <p:grpSp>
        <p:nvGrpSpPr>
          <p:cNvPr id="471" name="Groupe 470"/>
          <p:cNvGrpSpPr/>
          <p:nvPr/>
        </p:nvGrpSpPr>
        <p:grpSpPr>
          <a:xfrm>
            <a:off x="4379295" y="6018361"/>
            <a:ext cx="349953" cy="190959"/>
            <a:chOff x="6588224" y="1845087"/>
            <a:chExt cx="360000" cy="202738"/>
          </a:xfrm>
        </p:grpSpPr>
        <p:grpSp>
          <p:nvGrpSpPr>
            <p:cNvPr id="472" name="Groupe 471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474" name="Ellipse 473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75" name="Groupe 474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495" name="Rectangle à coins arrondis 494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6" name="Rectangle à coins arrondis 495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76" name="Groupe 475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493" name="Rectangle à coins arrondis 492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4" name="Rectangle à coins arrondis 493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77" name="Ellipse 476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478" name="Groupe 477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491" name="Rectangle à coins arrondis 490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2" name="Rectangle à coins arrondis 491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479" name="Connecteur droit 478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0" name="Connecteur droit 479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Connecteur droit 480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2" name="Connecteur droit 481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3" name="Connecteur droit 482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4" name="Connecteur droit 483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5" name="Connecteur droit 484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6" name="Connecteur droit 485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7" name="Connecteur droit 486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8" name="Connecteur droit 487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9" name="Connecteur droit 488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0" name="Connecteur droit 489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73" name="ZoneTexte 472"/>
            <p:cNvSpPr txBox="1"/>
            <p:nvPr/>
          </p:nvSpPr>
          <p:spPr>
            <a:xfrm>
              <a:off x="6588224" y="1884444"/>
              <a:ext cx="360000" cy="163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+60’</a:t>
              </a:r>
              <a:endParaRPr lang="fr-FR" sz="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37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Nouvelle présentation_Pas de Flash code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3990</TotalTime>
  <Words>254</Words>
  <Application>Microsoft Office PowerPoint</Application>
  <PresentationFormat>Personnalisé</PresentationFormat>
  <Paragraphs>442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3_Nouvelle présentation_Pas de Flash code</vt:lpstr>
      <vt:lpstr>AXE PARIS-MONTPARNASSE          PLAISIR-GRIGNON DREUX</vt:lpstr>
    </vt:vector>
  </TitlesOfParts>
  <Company>pat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</dc:creator>
  <cp:lastModifiedBy>BRETON Amelie (SNCF / ELT N ET U / POLE GARE)</cp:lastModifiedBy>
  <cp:revision>297</cp:revision>
  <cp:lastPrinted>2015-04-28T13:33:11Z</cp:lastPrinted>
  <dcterms:created xsi:type="dcterms:W3CDTF">2012-06-29T08:54:12Z</dcterms:created>
  <dcterms:modified xsi:type="dcterms:W3CDTF">2015-06-03T08:08:04Z</dcterms:modified>
</cp:coreProperties>
</file>