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3"/>
  </p:notesMasterIdLst>
  <p:sldIdLst>
    <p:sldId id="272" r:id="rId2"/>
  </p:sldIdLst>
  <p:sldSz cx="7562850" cy="10688638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pitchFamily="1" charset="-128"/>
        <a:cs typeface="+mn-cs"/>
      </a:defRPr>
    </a:lvl1pPr>
    <a:lvl2pPr marL="457081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pitchFamily="1" charset="-128"/>
        <a:cs typeface="+mn-cs"/>
      </a:defRPr>
    </a:lvl2pPr>
    <a:lvl3pPr marL="914161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pitchFamily="1" charset="-128"/>
        <a:cs typeface="+mn-cs"/>
      </a:defRPr>
    </a:lvl3pPr>
    <a:lvl4pPr marL="1371242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pitchFamily="1" charset="-128"/>
        <a:cs typeface="+mn-cs"/>
      </a:defRPr>
    </a:lvl4pPr>
    <a:lvl5pPr marL="1828323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pitchFamily="1" charset="-128"/>
        <a:cs typeface="+mn-cs"/>
      </a:defRPr>
    </a:lvl5pPr>
    <a:lvl6pPr marL="2285403" algn="l" defTabSz="914161" rtl="0" eaLnBrk="1" latinLnBrk="0" hangingPunct="1">
      <a:defRPr sz="2400" kern="1200">
        <a:solidFill>
          <a:schemeClr val="tx1"/>
        </a:solidFill>
        <a:latin typeface="Arial" charset="0"/>
        <a:ea typeface="Geneva" pitchFamily="1" charset="-128"/>
        <a:cs typeface="+mn-cs"/>
      </a:defRPr>
    </a:lvl6pPr>
    <a:lvl7pPr marL="2742484" algn="l" defTabSz="914161" rtl="0" eaLnBrk="1" latinLnBrk="0" hangingPunct="1">
      <a:defRPr sz="2400" kern="1200">
        <a:solidFill>
          <a:schemeClr val="tx1"/>
        </a:solidFill>
        <a:latin typeface="Arial" charset="0"/>
        <a:ea typeface="Geneva" pitchFamily="1" charset="-128"/>
        <a:cs typeface="+mn-cs"/>
      </a:defRPr>
    </a:lvl7pPr>
    <a:lvl8pPr marL="3199565" algn="l" defTabSz="914161" rtl="0" eaLnBrk="1" latinLnBrk="0" hangingPunct="1">
      <a:defRPr sz="2400" kern="1200">
        <a:solidFill>
          <a:schemeClr val="tx1"/>
        </a:solidFill>
        <a:latin typeface="Arial" charset="0"/>
        <a:ea typeface="Geneva" pitchFamily="1" charset="-128"/>
        <a:cs typeface="+mn-cs"/>
      </a:defRPr>
    </a:lvl8pPr>
    <a:lvl9pPr marL="3656645" algn="l" defTabSz="914161" rtl="0" eaLnBrk="1" latinLnBrk="0" hangingPunct="1">
      <a:defRPr sz="2400" kern="1200">
        <a:solidFill>
          <a:schemeClr val="tx1"/>
        </a:solidFill>
        <a:latin typeface="Arial" charset="0"/>
        <a:ea typeface="Geneva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D7D7"/>
    <a:srgbClr val="3C3732"/>
    <a:srgbClr val="A1006B"/>
    <a:srgbClr val="4D4F53"/>
    <a:srgbClr val="E05206"/>
    <a:srgbClr val="6E267B"/>
    <a:srgbClr val="009AA6"/>
    <a:srgbClr val="0088CE"/>
    <a:srgbClr val="CB0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582" autoAdjust="0"/>
    <p:restoredTop sz="94660" autoAdjust="0"/>
  </p:normalViewPr>
  <p:slideViewPr>
    <p:cSldViewPr snapToGrid="0" showGuides="1">
      <p:cViewPr>
        <p:scale>
          <a:sx n="160" d="100"/>
          <a:sy n="160" d="100"/>
        </p:scale>
        <p:origin x="-72" y="5790"/>
      </p:cViewPr>
      <p:guideLst>
        <p:guide orient="horz" pos="3369"/>
        <p:guide pos="2382"/>
        <p:guide pos="258"/>
        <p:guide pos="45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6" d="100"/>
          <a:sy n="76" d="100"/>
        </p:scale>
        <p:origin x="-2214" y="-96"/>
      </p:cViewPr>
      <p:guideLst>
        <p:guide orient="horz" pos="3126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04" tIns="45702" rIns="91404" bIns="4570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04" tIns="45702" rIns="91404" bIns="4570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2800" y="744538"/>
            <a:ext cx="26320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2" y="4714877"/>
            <a:ext cx="5438775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04" tIns="45702" rIns="91404" bIns="457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5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04" tIns="45702" rIns="91404" bIns="4570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5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04" tIns="45702" rIns="91404" bIns="4570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C466AD-88D6-46E5-927B-B76BEF7A9BE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119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Geneva" pitchFamily="1" charset="-128"/>
        <a:cs typeface="+mn-cs"/>
      </a:defRPr>
    </a:lvl1pPr>
    <a:lvl2pPr marL="45708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Geneva" pitchFamily="1" charset="-128"/>
        <a:cs typeface="+mn-cs"/>
      </a:defRPr>
    </a:lvl2pPr>
    <a:lvl3pPr marL="91416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Geneva" pitchFamily="1" charset="-128"/>
        <a:cs typeface="+mn-cs"/>
      </a:defRPr>
    </a:lvl3pPr>
    <a:lvl4pPr marL="137124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Geneva" pitchFamily="1" charset="-128"/>
        <a:cs typeface="+mn-cs"/>
      </a:defRPr>
    </a:lvl4pPr>
    <a:lvl5pPr marL="182832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Geneva" pitchFamily="1" charset="-128"/>
        <a:cs typeface="+mn-cs"/>
      </a:defRPr>
    </a:lvl5pPr>
    <a:lvl6pPr marL="2285403" algn="l" defTabSz="9141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484" algn="l" defTabSz="9141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65" algn="l" defTabSz="9141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645" algn="l" defTabSz="9141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_Schéma_pas de Fla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409577" y="1212851"/>
            <a:ext cx="6753225" cy="666750"/>
          </a:xfrm>
          <a:prstGeom prst="rect">
            <a:avLst/>
          </a:prstGeom>
          <a:solidFill>
            <a:srgbClr val="E05206"/>
          </a:solidFill>
        </p:spPr>
        <p:txBody>
          <a:bodyPr lIns="91416" tIns="45708" rIns="91416" bIns="45708" anchor="ctr"/>
          <a:lstStyle>
            <a:lvl1pPr algn="l">
              <a:defRPr sz="2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dirty="0" smtClean="0"/>
              <a:t>INDIQUER L’AXE</a:t>
            </a:r>
            <a:endParaRPr lang="fr-FR" dirty="0"/>
          </a:p>
        </p:txBody>
      </p:sp>
      <p:pic>
        <p:nvPicPr>
          <p:cNvPr id="9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6" t="8974" r="11520" b="24570"/>
          <a:stretch>
            <a:fillRect/>
          </a:stretch>
        </p:blipFill>
        <p:spPr bwMode="auto">
          <a:xfrm>
            <a:off x="6516688" y="361952"/>
            <a:ext cx="703262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122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_Grille horaire_pas de Flash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"/>
          <p:cNvSpPr>
            <a:spLocks noGrp="1"/>
          </p:cNvSpPr>
          <p:nvPr>
            <p:ph type="ctrTitle" hasCustomPrompt="1"/>
          </p:nvPr>
        </p:nvSpPr>
        <p:spPr>
          <a:xfrm>
            <a:off x="409577" y="1212851"/>
            <a:ext cx="6753225" cy="666750"/>
          </a:xfrm>
          <a:prstGeom prst="rect">
            <a:avLst/>
          </a:prstGeom>
          <a:solidFill>
            <a:srgbClr val="E05206"/>
          </a:solidFill>
        </p:spPr>
        <p:txBody>
          <a:bodyPr lIns="91416" tIns="45708" rIns="91416" bIns="45708" anchor="ctr"/>
          <a:lstStyle>
            <a:lvl1pPr algn="l">
              <a:defRPr sz="2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dirty="0" smtClean="0"/>
              <a:t>INDIQUER L’AXE</a:t>
            </a:r>
            <a:endParaRPr lang="fr-FR" dirty="0"/>
          </a:p>
        </p:txBody>
      </p:sp>
      <p:sp>
        <p:nvSpPr>
          <p:cNvPr id="9" name="Titre 1"/>
          <p:cNvSpPr txBox="1">
            <a:spLocks/>
          </p:cNvSpPr>
          <p:nvPr userDrawn="1"/>
        </p:nvSpPr>
        <p:spPr>
          <a:xfrm>
            <a:off x="409577" y="1212851"/>
            <a:ext cx="6753225" cy="666750"/>
          </a:xfrm>
          <a:prstGeom prst="rect">
            <a:avLst/>
          </a:prstGeom>
          <a:solidFill>
            <a:srgbClr val="E05206"/>
          </a:solidFill>
        </p:spPr>
        <p:txBody>
          <a:bodyPr lIns="91416" tIns="45708" rIns="91416" bIns="45708"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Geneva" pitchFamily="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Geneva" pitchFamily="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Geneva" pitchFamily="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Geneva" pitchFamily="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Geneva" pitchFamily="1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Geneva" pitchFamily="1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Geneva" pitchFamily="1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Geneva" pitchFamily="1" charset="-128"/>
              </a:defRPr>
            </a:lvl9pPr>
          </a:lstStyle>
          <a:p>
            <a:r>
              <a:rPr lang="fr-FR" dirty="0" smtClean="0"/>
              <a:t>INDIQUER L’AXE</a:t>
            </a:r>
            <a:endParaRPr lang="fr-FR" dirty="0"/>
          </a:p>
        </p:txBody>
      </p:sp>
      <p:pic>
        <p:nvPicPr>
          <p:cNvPr id="13" name="Picture 38" descr="D:\Documents\8506619A\Desktop\Hélène GODA\2. Documents SNCF\2.2 Images\Ligne N&amp;U\LOGOS U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56" t="8224" r="25536" b="16579"/>
          <a:stretch>
            <a:fillRect/>
          </a:stretch>
        </p:blipFill>
        <p:spPr bwMode="auto">
          <a:xfrm>
            <a:off x="6554694" y="388284"/>
            <a:ext cx="6429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2459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_Grille horaire_pas de Flash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"/>
          <p:cNvSpPr>
            <a:spLocks noGrp="1"/>
          </p:cNvSpPr>
          <p:nvPr>
            <p:ph type="ctrTitle" hasCustomPrompt="1"/>
          </p:nvPr>
        </p:nvSpPr>
        <p:spPr>
          <a:xfrm>
            <a:off x="409577" y="1212851"/>
            <a:ext cx="6753225" cy="666750"/>
          </a:xfrm>
          <a:prstGeom prst="rect">
            <a:avLst/>
          </a:prstGeom>
          <a:solidFill>
            <a:srgbClr val="E05206"/>
          </a:solidFill>
        </p:spPr>
        <p:txBody>
          <a:bodyPr lIns="91416" tIns="45708" rIns="91416" bIns="45708" anchor="ctr"/>
          <a:lstStyle>
            <a:lvl1pPr algn="l">
              <a:defRPr sz="2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dirty="0" smtClean="0"/>
              <a:t>INDIQUER L’AXE</a:t>
            </a:r>
            <a:endParaRPr lang="fr-FR" dirty="0"/>
          </a:p>
        </p:txBody>
      </p:sp>
      <p:sp>
        <p:nvSpPr>
          <p:cNvPr id="9" name="Titre 1"/>
          <p:cNvSpPr txBox="1">
            <a:spLocks/>
          </p:cNvSpPr>
          <p:nvPr userDrawn="1"/>
        </p:nvSpPr>
        <p:spPr>
          <a:xfrm>
            <a:off x="409577" y="1212851"/>
            <a:ext cx="6753225" cy="666750"/>
          </a:xfrm>
          <a:prstGeom prst="rect">
            <a:avLst/>
          </a:prstGeom>
          <a:solidFill>
            <a:srgbClr val="E05206"/>
          </a:solidFill>
        </p:spPr>
        <p:txBody>
          <a:bodyPr lIns="91416" tIns="45708" rIns="91416" bIns="45708"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Geneva" pitchFamily="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Geneva" pitchFamily="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Geneva" pitchFamily="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Geneva" pitchFamily="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Geneva" pitchFamily="1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Geneva" pitchFamily="1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Geneva" pitchFamily="1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Geneva" pitchFamily="1" charset="-128"/>
              </a:defRPr>
            </a:lvl9pPr>
          </a:lstStyle>
          <a:p>
            <a:r>
              <a:rPr lang="fr-FR" dirty="0" smtClean="0"/>
              <a:t>INDIQUER L’AXE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26" t="10940" r="15563" b="27440"/>
          <a:stretch/>
        </p:blipFill>
        <p:spPr>
          <a:xfrm>
            <a:off x="5603179" y="414379"/>
            <a:ext cx="707061" cy="71601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68" t="9896" r="27333" b="19507"/>
          <a:stretch/>
        </p:blipFill>
        <p:spPr>
          <a:xfrm>
            <a:off x="6449192" y="427826"/>
            <a:ext cx="713610" cy="704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272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4" y="9587975"/>
            <a:ext cx="7348220" cy="990306"/>
          </a:xfrm>
          <a:prstGeom prst="rect">
            <a:avLst/>
          </a:prstGeom>
        </p:spPr>
      </p:pic>
      <p:grpSp>
        <p:nvGrpSpPr>
          <p:cNvPr id="1026" name="Group 20"/>
          <p:cNvGrpSpPr>
            <a:grpSpLocks/>
          </p:cNvGrpSpPr>
          <p:nvPr userDrawn="1"/>
        </p:nvGrpSpPr>
        <p:grpSpPr bwMode="auto">
          <a:xfrm>
            <a:off x="0" y="0"/>
            <a:ext cx="7534275" cy="279400"/>
            <a:chOff x="4153" y="9899"/>
            <a:chExt cx="11865" cy="361"/>
          </a:xfrm>
        </p:grpSpPr>
        <p:sp>
          <p:nvSpPr>
            <p:cNvPr id="1036" name="Freeform 21"/>
            <p:cNvSpPr>
              <a:spLocks/>
            </p:cNvSpPr>
            <p:nvPr userDrawn="1"/>
          </p:nvSpPr>
          <p:spPr bwMode="auto">
            <a:xfrm>
              <a:off x="7503" y="9899"/>
              <a:ext cx="343" cy="361"/>
            </a:xfrm>
            <a:custGeom>
              <a:avLst/>
              <a:gdLst>
                <a:gd name="T0" fmla="*/ 0 w 343"/>
                <a:gd name="T1" fmla="*/ 361 h 361"/>
                <a:gd name="T2" fmla="*/ 216 w 343"/>
                <a:gd name="T3" fmla="*/ 361 h 361"/>
                <a:gd name="T4" fmla="*/ 343 w 343"/>
                <a:gd name="T5" fmla="*/ 0 h 361"/>
                <a:gd name="T6" fmla="*/ 127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6" y="361"/>
                  </a:lnTo>
                  <a:lnTo>
                    <a:pt x="343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7" name="Freeform 22"/>
            <p:cNvSpPr>
              <a:spLocks/>
            </p:cNvSpPr>
            <p:nvPr userDrawn="1"/>
          </p:nvSpPr>
          <p:spPr bwMode="auto">
            <a:xfrm>
              <a:off x="7983" y="9899"/>
              <a:ext cx="343" cy="361"/>
            </a:xfrm>
            <a:custGeom>
              <a:avLst/>
              <a:gdLst>
                <a:gd name="T0" fmla="*/ 0 w 343"/>
                <a:gd name="T1" fmla="*/ 361 h 361"/>
                <a:gd name="T2" fmla="*/ 216 w 343"/>
                <a:gd name="T3" fmla="*/ 361 h 361"/>
                <a:gd name="T4" fmla="*/ 343 w 343"/>
                <a:gd name="T5" fmla="*/ 0 h 361"/>
                <a:gd name="T6" fmla="*/ 126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6" y="361"/>
                  </a:lnTo>
                  <a:lnTo>
                    <a:pt x="343" y="0"/>
                  </a:lnTo>
                  <a:lnTo>
                    <a:pt x="126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8" name="Freeform 23"/>
            <p:cNvSpPr>
              <a:spLocks/>
            </p:cNvSpPr>
            <p:nvPr userDrawn="1"/>
          </p:nvSpPr>
          <p:spPr bwMode="auto">
            <a:xfrm>
              <a:off x="7026" y="9899"/>
              <a:ext cx="340" cy="361"/>
            </a:xfrm>
            <a:custGeom>
              <a:avLst/>
              <a:gdLst>
                <a:gd name="T0" fmla="*/ 0 w 339"/>
                <a:gd name="T1" fmla="*/ 361 h 361"/>
                <a:gd name="T2" fmla="*/ 214 w 339"/>
                <a:gd name="T3" fmla="*/ 361 h 361"/>
                <a:gd name="T4" fmla="*/ 341 w 339"/>
                <a:gd name="T5" fmla="*/ 0 h 361"/>
                <a:gd name="T6" fmla="*/ 122 w 339"/>
                <a:gd name="T7" fmla="*/ 0 h 361"/>
                <a:gd name="T8" fmla="*/ 0 w 339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9" h="361">
                  <a:moveTo>
                    <a:pt x="0" y="361"/>
                  </a:moveTo>
                  <a:lnTo>
                    <a:pt x="212" y="361"/>
                  </a:lnTo>
                  <a:lnTo>
                    <a:pt x="339" y="0"/>
                  </a:lnTo>
                  <a:lnTo>
                    <a:pt x="122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9" name="Freeform 24"/>
            <p:cNvSpPr>
              <a:spLocks/>
            </p:cNvSpPr>
            <p:nvPr userDrawn="1"/>
          </p:nvSpPr>
          <p:spPr bwMode="auto">
            <a:xfrm>
              <a:off x="9906" y="9899"/>
              <a:ext cx="342" cy="361"/>
            </a:xfrm>
            <a:custGeom>
              <a:avLst/>
              <a:gdLst>
                <a:gd name="T0" fmla="*/ 0 w 343"/>
                <a:gd name="T1" fmla="*/ 361 h 361"/>
                <a:gd name="T2" fmla="*/ 214 w 343"/>
                <a:gd name="T3" fmla="*/ 361 h 361"/>
                <a:gd name="T4" fmla="*/ 341 w 343"/>
                <a:gd name="T5" fmla="*/ 0 h 361"/>
                <a:gd name="T6" fmla="*/ 126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6" y="361"/>
                  </a:lnTo>
                  <a:lnTo>
                    <a:pt x="343" y="0"/>
                  </a:lnTo>
                  <a:lnTo>
                    <a:pt x="126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0" name="Freeform 25"/>
            <p:cNvSpPr>
              <a:spLocks/>
            </p:cNvSpPr>
            <p:nvPr userDrawn="1"/>
          </p:nvSpPr>
          <p:spPr bwMode="auto">
            <a:xfrm>
              <a:off x="8943" y="9899"/>
              <a:ext cx="345" cy="361"/>
            </a:xfrm>
            <a:custGeom>
              <a:avLst/>
              <a:gdLst>
                <a:gd name="T0" fmla="*/ 0 w 343"/>
                <a:gd name="T1" fmla="*/ 361 h 361"/>
                <a:gd name="T2" fmla="*/ 219 w 343"/>
                <a:gd name="T3" fmla="*/ 361 h 361"/>
                <a:gd name="T4" fmla="*/ 347 w 343"/>
                <a:gd name="T5" fmla="*/ 0 h 361"/>
                <a:gd name="T6" fmla="*/ 129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7" y="361"/>
                  </a:lnTo>
                  <a:lnTo>
                    <a:pt x="343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1" name="Freeform 26"/>
            <p:cNvSpPr>
              <a:spLocks/>
            </p:cNvSpPr>
            <p:nvPr userDrawn="1"/>
          </p:nvSpPr>
          <p:spPr bwMode="auto">
            <a:xfrm>
              <a:off x="9426" y="9899"/>
              <a:ext cx="342" cy="361"/>
            </a:xfrm>
            <a:custGeom>
              <a:avLst/>
              <a:gdLst>
                <a:gd name="T0" fmla="*/ 0 w 343"/>
                <a:gd name="T1" fmla="*/ 361 h 361"/>
                <a:gd name="T2" fmla="*/ 214 w 343"/>
                <a:gd name="T3" fmla="*/ 361 h 361"/>
                <a:gd name="T4" fmla="*/ 341 w 343"/>
                <a:gd name="T5" fmla="*/ 0 h 361"/>
                <a:gd name="T6" fmla="*/ 127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6" y="361"/>
                  </a:lnTo>
                  <a:lnTo>
                    <a:pt x="343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2" name="Freeform 27"/>
            <p:cNvSpPr>
              <a:spLocks/>
            </p:cNvSpPr>
            <p:nvPr userDrawn="1"/>
          </p:nvSpPr>
          <p:spPr bwMode="auto">
            <a:xfrm>
              <a:off x="4633" y="9899"/>
              <a:ext cx="345" cy="361"/>
            </a:xfrm>
            <a:custGeom>
              <a:avLst/>
              <a:gdLst>
                <a:gd name="T0" fmla="*/ 0 w 344"/>
                <a:gd name="T1" fmla="*/ 361 h 361"/>
                <a:gd name="T2" fmla="*/ 214 w 344"/>
                <a:gd name="T3" fmla="*/ 361 h 361"/>
                <a:gd name="T4" fmla="*/ 346 w 344"/>
                <a:gd name="T5" fmla="*/ 0 h 361"/>
                <a:gd name="T6" fmla="*/ 127 w 344"/>
                <a:gd name="T7" fmla="*/ 0 h 361"/>
                <a:gd name="T8" fmla="*/ 0 w 344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4" h="361">
                  <a:moveTo>
                    <a:pt x="0" y="361"/>
                  </a:moveTo>
                  <a:lnTo>
                    <a:pt x="212" y="361"/>
                  </a:lnTo>
                  <a:lnTo>
                    <a:pt x="344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3" name="Freeform 28"/>
            <p:cNvSpPr>
              <a:spLocks/>
            </p:cNvSpPr>
            <p:nvPr userDrawn="1"/>
          </p:nvSpPr>
          <p:spPr bwMode="auto">
            <a:xfrm>
              <a:off x="4153" y="9899"/>
              <a:ext cx="338" cy="361"/>
            </a:xfrm>
            <a:custGeom>
              <a:avLst/>
              <a:gdLst>
                <a:gd name="T0" fmla="*/ 0 w 338"/>
                <a:gd name="T1" fmla="*/ 361 h 361"/>
                <a:gd name="T2" fmla="*/ 211 w 338"/>
                <a:gd name="T3" fmla="*/ 361 h 361"/>
                <a:gd name="T4" fmla="*/ 338 w 338"/>
                <a:gd name="T5" fmla="*/ 0 h 361"/>
                <a:gd name="T6" fmla="*/ 126 w 338"/>
                <a:gd name="T7" fmla="*/ 0 h 361"/>
                <a:gd name="T8" fmla="*/ 0 w 338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8" h="361">
                  <a:moveTo>
                    <a:pt x="0" y="361"/>
                  </a:moveTo>
                  <a:lnTo>
                    <a:pt x="211" y="361"/>
                  </a:lnTo>
                  <a:lnTo>
                    <a:pt x="338" y="0"/>
                  </a:lnTo>
                  <a:lnTo>
                    <a:pt x="126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4" name="Freeform 29"/>
            <p:cNvSpPr>
              <a:spLocks/>
            </p:cNvSpPr>
            <p:nvPr userDrawn="1"/>
          </p:nvSpPr>
          <p:spPr bwMode="auto">
            <a:xfrm>
              <a:off x="5113" y="9899"/>
              <a:ext cx="345" cy="361"/>
            </a:xfrm>
            <a:custGeom>
              <a:avLst/>
              <a:gdLst>
                <a:gd name="T0" fmla="*/ 0 w 343"/>
                <a:gd name="T1" fmla="*/ 361 h 361"/>
                <a:gd name="T2" fmla="*/ 213 w 343"/>
                <a:gd name="T3" fmla="*/ 361 h 361"/>
                <a:gd name="T4" fmla="*/ 347 w 343"/>
                <a:gd name="T5" fmla="*/ 0 h 361"/>
                <a:gd name="T6" fmla="*/ 129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1" y="361"/>
                  </a:lnTo>
                  <a:lnTo>
                    <a:pt x="343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5" name="Freeform 30"/>
            <p:cNvSpPr>
              <a:spLocks/>
            </p:cNvSpPr>
            <p:nvPr userDrawn="1"/>
          </p:nvSpPr>
          <p:spPr bwMode="auto">
            <a:xfrm>
              <a:off x="5596" y="9899"/>
              <a:ext cx="332" cy="361"/>
            </a:xfrm>
            <a:custGeom>
              <a:avLst/>
              <a:gdLst>
                <a:gd name="T0" fmla="*/ 0 w 333"/>
                <a:gd name="T1" fmla="*/ 361 h 361"/>
                <a:gd name="T2" fmla="*/ 199 w 333"/>
                <a:gd name="T3" fmla="*/ 361 h 361"/>
                <a:gd name="T4" fmla="*/ 331 w 333"/>
                <a:gd name="T5" fmla="*/ 0 h 361"/>
                <a:gd name="T6" fmla="*/ 127 w 333"/>
                <a:gd name="T7" fmla="*/ 0 h 361"/>
                <a:gd name="T8" fmla="*/ 0 w 33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3" h="361">
                  <a:moveTo>
                    <a:pt x="0" y="361"/>
                  </a:moveTo>
                  <a:lnTo>
                    <a:pt x="201" y="361"/>
                  </a:lnTo>
                  <a:lnTo>
                    <a:pt x="333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6" name="Freeform 31"/>
            <p:cNvSpPr>
              <a:spLocks/>
            </p:cNvSpPr>
            <p:nvPr userDrawn="1"/>
          </p:nvSpPr>
          <p:spPr bwMode="auto">
            <a:xfrm>
              <a:off x="6066" y="9899"/>
              <a:ext cx="342" cy="361"/>
            </a:xfrm>
            <a:custGeom>
              <a:avLst/>
              <a:gdLst>
                <a:gd name="T0" fmla="*/ 0 w 343"/>
                <a:gd name="T1" fmla="*/ 361 h 361"/>
                <a:gd name="T2" fmla="*/ 209 w 343"/>
                <a:gd name="T3" fmla="*/ 361 h 361"/>
                <a:gd name="T4" fmla="*/ 341 w 343"/>
                <a:gd name="T5" fmla="*/ 0 h 361"/>
                <a:gd name="T6" fmla="*/ 127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1" y="361"/>
                  </a:lnTo>
                  <a:lnTo>
                    <a:pt x="343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7" name="Freeform 32"/>
            <p:cNvSpPr>
              <a:spLocks/>
            </p:cNvSpPr>
            <p:nvPr userDrawn="1"/>
          </p:nvSpPr>
          <p:spPr bwMode="auto">
            <a:xfrm>
              <a:off x="6546" y="9899"/>
              <a:ext cx="342" cy="361"/>
            </a:xfrm>
            <a:custGeom>
              <a:avLst/>
              <a:gdLst>
                <a:gd name="T0" fmla="*/ 0 w 343"/>
                <a:gd name="T1" fmla="*/ 361 h 361"/>
                <a:gd name="T2" fmla="*/ 209 w 343"/>
                <a:gd name="T3" fmla="*/ 361 h 361"/>
                <a:gd name="T4" fmla="*/ 341 w 343"/>
                <a:gd name="T5" fmla="*/ 0 h 361"/>
                <a:gd name="T6" fmla="*/ 126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1" y="361"/>
                  </a:lnTo>
                  <a:lnTo>
                    <a:pt x="343" y="0"/>
                  </a:lnTo>
                  <a:lnTo>
                    <a:pt x="126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8" name="Freeform 33"/>
            <p:cNvSpPr>
              <a:spLocks/>
            </p:cNvSpPr>
            <p:nvPr userDrawn="1"/>
          </p:nvSpPr>
          <p:spPr bwMode="auto">
            <a:xfrm>
              <a:off x="8463" y="9899"/>
              <a:ext cx="345" cy="361"/>
            </a:xfrm>
            <a:custGeom>
              <a:avLst/>
              <a:gdLst>
                <a:gd name="T0" fmla="*/ 0 w 344"/>
                <a:gd name="T1" fmla="*/ 361 h 361"/>
                <a:gd name="T2" fmla="*/ 219 w 344"/>
                <a:gd name="T3" fmla="*/ 361 h 361"/>
                <a:gd name="T4" fmla="*/ 346 w 344"/>
                <a:gd name="T5" fmla="*/ 0 h 361"/>
                <a:gd name="T6" fmla="*/ 127 w 344"/>
                <a:gd name="T7" fmla="*/ 0 h 361"/>
                <a:gd name="T8" fmla="*/ 0 w 344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4" h="361">
                  <a:moveTo>
                    <a:pt x="0" y="361"/>
                  </a:moveTo>
                  <a:lnTo>
                    <a:pt x="217" y="361"/>
                  </a:lnTo>
                  <a:lnTo>
                    <a:pt x="344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9" name="Freeform 34"/>
            <p:cNvSpPr>
              <a:spLocks/>
            </p:cNvSpPr>
            <p:nvPr userDrawn="1"/>
          </p:nvSpPr>
          <p:spPr bwMode="auto">
            <a:xfrm>
              <a:off x="14233" y="9899"/>
              <a:ext cx="338" cy="361"/>
            </a:xfrm>
            <a:custGeom>
              <a:avLst/>
              <a:gdLst>
                <a:gd name="T0" fmla="*/ 0 w 338"/>
                <a:gd name="T1" fmla="*/ 361 h 361"/>
                <a:gd name="T2" fmla="*/ 211 w 338"/>
                <a:gd name="T3" fmla="*/ 361 h 361"/>
                <a:gd name="T4" fmla="*/ 338 w 338"/>
                <a:gd name="T5" fmla="*/ 0 h 361"/>
                <a:gd name="T6" fmla="*/ 127 w 338"/>
                <a:gd name="T7" fmla="*/ 0 h 361"/>
                <a:gd name="T8" fmla="*/ 0 w 338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8" h="361">
                  <a:moveTo>
                    <a:pt x="0" y="361"/>
                  </a:moveTo>
                  <a:lnTo>
                    <a:pt x="211" y="361"/>
                  </a:lnTo>
                  <a:lnTo>
                    <a:pt x="338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0" name="Freeform 35"/>
            <p:cNvSpPr>
              <a:spLocks/>
            </p:cNvSpPr>
            <p:nvPr userDrawn="1"/>
          </p:nvSpPr>
          <p:spPr bwMode="auto">
            <a:xfrm>
              <a:off x="13751" y="9899"/>
              <a:ext cx="337" cy="361"/>
            </a:xfrm>
            <a:custGeom>
              <a:avLst/>
              <a:gdLst>
                <a:gd name="T0" fmla="*/ 0 w 338"/>
                <a:gd name="T1" fmla="*/ 361 h 361"/>
                <a:gd name="T2" fmla="*/ 210 w 338"/>
                <a:gd name="T3" fmla="*/ 361 h 361"/>
                <a:gd name="T4" fmla="*/ 336 w 338"/>
                <a:gd name="T5" fmla="*/ 0 h 361"/>
                <a:gd name="T6" fmla="*/ 127 w 338"/>
                <a:gd name="T7" fmla="*/ 0 h 361"/>
                <a:gd name="T8" fmla="*/ 0 w 338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8" h="361">
                  <a:moveTo>
                    <a:pt x="0" y="361"/>
                  </a:moveTo>
                  <a:lnTo>
                    <a:pt x="212" y="361"/>
                  </a:lnTo>
                  <a:lnTo>
                    <a:pt x="338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1" name="Freeform 36"/>
            <p:cNvSpPr>
              <a:spLocks/>
            </p:cNvSpPr>
            <p:nvPr userDrawn="1"/>
          </p:nvSpPr>
          <p:spPr bwMode="auto">
            <a:xfrm>
              <a:off x="14713" y="9899"/>
              <a:ext cx="343" cy="361"/>
            </a:xfrm>
            <a:custGeom>
              <a:avLst/>
              <a:gdLst>
                <a:gd name="T0" fmla="*/ 0 w 343"/>
                <a:gd name="T1" fmla="*/ 361 h 361"/>
                <a:gd name="T2" fmla="*/ 211 w 343"/>
                <a:gd name="T3" fmla="*/ 361 h 361"/>
                <a:gd name="T4" fmla="*/ 343 w 343"/>
                <a:gd name="T5" fmla="*/ 0 h 361"/>
                <a:gd name="T6" fmla="*/ 127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1" y="361"/>
                  </a:lnTo>
                  <a:lnTo>
                    <a:pt x="343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2" name="Freeform 37"/>
            <p:cNvSpPr>
              <a:spLocks/>
            </p:cNvSpPr>
            <p:nvPr userDrawn="1"/>
          </p:nvSpPr>
          <p:spPr bwMode="auto">
            <a:xfrm>
              <a:off x="15673" y="9899"/>
              <a:ext cx="345" cy="361"/>
            </a:xfrm>
            <a:custGeom>
              <a:avLst/>
              <a:gdLst>
                <a:gd name="T0" fmla="*/ 127 w 344"/>
                <a:gd name="T1" fmla="*/ 0 h 361"/>
                <a:gd name="T2" fmla="*/ 0 w 344"/>
                <a:gd name="T3" fmla="*/ 361 h 361"/>
                <a:gd name="T4" fmla="*/ 214 w 344"/>
                <a:gd name="T5" fmla="*/ 361 h 361"/>
                <a:gd name="T6" fmla="*/ 346 w 344"/>
                <a:gd name="T7" fmla="*/ 0 h 361"/>
                <a:gd name="T8" fmla="*/ 127 w 344"/>
                <a:gd name="T9" fmla="*/ 0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4" h="361">
                  <a:moveTo>
                    <a:pt x="127" y="0"/>
                  </a:moveTo>
                  <a:lnTo>
                    <a:pt x="0" y="361"/>
                  </a:lnTo>
                  <a:lnTo>
                    <a:pt x="212" y="361"/>
                  </a:lnTo>
                  <a:lnTo>
                    <a:pt x="344" y="0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3" name="Freeform 38"/>
            <p:cNvSpPr>
              <a:spLocks/>
            </p:cNvSpPr>
            <p:nvPr userDrawn="1"/>
          </p:nvSpPr>
          <p:spPr bwMode="auto">
            <a:xfrm>
              <a:off x="10386" y="9899"/>
              <a:ext cx="345" cy="361"/>
            </a:xfrm>
            <a:custGeom>
              <a:avLst/>
              <a:gdLst>
                <a:gd name="T0" fmla="*/ 0 w 344"/>
                <a:gd name="T1" fmla="*/ 361 h 361"/>
                <a:gd name="T2" fmla="*/ 219 w 344"/>
                <a:gd name="T3" fmla="*/ 361 h 361"/>
                <a:gd name="T4" fmla="*/ 346 w 344"/>
                <a:gd name="T5" fmla="*/ 0 h 361"/>
                <a:gd name="T6" fmla="*/ 132 w 344"/>
                <a:gd name="T7" fmla="*/ 0 h 361"/>
                <a:gd name="T8" fmla="*/ 0 w 344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4" h="361">
                  <a:moveTo>
                    <a:pt x="0" y="361"/>
                  </a:moveTo>
                  <a:lnTo>
                    <a:pt x="217" y="361"/>
                  </a:lnTo>
                  <a:lnTo>
                    <a:pt x="344" y="0"/>
                  </a:lnTo>
                  <a:lnTo>
                    <a:pt x="132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4" name="Freeform 39"/>
            <p:cNvSpPr>
              <a:spLocks/>
            </p:cNvSpPr>
            <p:nvPr userDrawn="1"/>
          </p:nvSpPr>
          <p:spPr bwMode="auto">
            <a:xfrm>
              <a:off x="13271" y="9899"/>
              <a:ext cx="337" cy="361"/>
            </a:xfrm>
            <a:custGeom>
              <a:avLst/>
              <a:gdLst>
                <a:gd name="T0" fmla="*/ 0 w 338"/>
                <a:gd name="T1" fmla="*/ 361 h 361"/>
                <a:gd name="T2" fmla="*/ 209 w 338"/>
                <a:gd name="T3" fmla="*/ 361 h 361"/>
                <a:gd name="T4" fmla="*/ 336 w 338"/>
                <a:gd name="T5" fmla="*/ 0 h 361"/>
                <a:gd name="T6" fmla="*/ 126 w 338"/>
                <a:gd name="T7" fmla="*/ 0 h 361"/>
                <a:gd name="T8" fmla="*/ 0 w 338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8" h="361">
                  <a:moveTo>
                    <a:pt x="0" y="361"/>
                  </a:moveTo>
                  <a:lnTo>
                    <a:pt x="211" y="361"/>
                  </a:lnTo>
                  <a:lnTo>
                    <a:pt x="338" y="0"/>
                  </a:lnTo>
                  <a:lnTo>
                    <a:pt x="126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5" name="Freeform 40"/>
            <p:cNvSpPr>
              <a:spLocks/>
            </p:cNvSpPr>
            <p:nvPr userDrawn="1"/>
          </p:nvSpPr>
          <p:spPr bwMode="auto">
            <a:xfrm>
              <a:off x="15193" y="9899"/>
              <a:ext cx="345" cy="361"/>
            </a:xfrm>
            <a:custGeom>
              <a:avLst/>
              <a:gdLst>
                <a:gd name="T0" fmla="*/ 0 w 343"/>
                <a:gd name="T1" fmla="*/ 361 h 361"/>
                <a:gd name="T2" fmla="*/ 213 w 343"/>
                <a:gd name="T3" fmla="*/ 361 h 361"/>
                <a:gd name="T4" fmla="*/ 347 w 343"/>
                <a:gd name="T5" fmla="*/ 0 h 361"/>
                <a:gd name="T6" fmla="*/ 128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1" y="361"/>
                  </a:lnTo>
                  <a:lnTo>
                    <a:pt x="343" y="0"/>
                  </a:lnTo>
                  <a:lnTo>
                    <a:pt x="126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6" name="Freeform 41"/>
            <p:cNvSpPr>
              <a:spLocks/>
            </p:cNvSpPr>
            <p:nvPr userDrawn="1"/>
          </p:nvSpPr>
          <p:spPr bwMode="auto">
            <a:xfrm>
              <a:off x="11348" y="9899"/>
              <a:ext cx="343" cy="361"/>
            </a:xfrm>
            <a:custGeom>
              <a:avLst/>
              <a:gdLst>
                <a:gd name="T0" fmla="*/ 0 w 343"/>
                <a:gd name="T1" fmla="*/ 361 h 361"/>
                <a:gd name="T2" fmla="*/ 216 w 343"/>
                <a:gd name="T3" fmla="*/ 361 h 361"/>
                <a:gd name="T4" fmla="*/ 343 w 343"/>
                <a:gd name="T5" fmla="*/ 0 h 361"/>
                <a:gd name="T6" fmla="*/ 132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6" y="361"/>
                  </a:lnTo>
                  <a:lnTo>
                    <a:pt x="343" y="0"/>
                  </a:lnTo>
                  <a:lnTo>
                    <a:pt x="132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7" name="Freeform 42"/>
            <p:cNvSpPr>
              <a:spLocks/>
            </p:cNvSpPr>
            <p:nvPr userDrawn="1"/>
          </p:nvSpPr>
          <p:spPr bwMode="auto">
            <a:xfrm>
              <a:off x="10868" y="9899"/>
              <a:ext cx="343" cy="361"/>
            </a:xfrm>
            <a:custGeom>
              <a:avLst/>
              <a:gdLst>
                <a:gd name="T0" fmla="*/ 0 w 343"/>
                <a:gd name="T1" fmla="*/ 361 h 361"/>
                <a:gd name="T2" fmla="*/ 217 w 343"/>
                <a:gd name="T3" fmla="*/ 361 h 361"/>
                <a:gd name="T4" fmla="*/ 343 w 343"/>
                <a:gd name="T5" fmla="*/ 0 h 361"/>
                <a:gd name="T6" fmla="*/ 132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7" y="361"/>
                  </a:lnTo>
                  <a:lnTo>
                    <a:pt x="343" y="0"/>
                  </a:lnTo>
                  <a:lnTo>
                    <a:pt x="132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8" name="Freeform 43"/>
            <p:cNvSpPr>
              <a:spLocks/>
            </p:cNvSpPr>
            <p:nvPr userDrawn="1"/>
          </p:nvSpPr>
          <p:spPr bwMode="auto">
            <a:xfrm>
              <a:off x="11828" y="9899"/>
              <a:ext cx="345" cy="361"/>
            </a:xfrm>
            <a:custGeom>
              <a:avLst/>
              <a:gdLst>
                <a:gd name="T0" fmla="*/ 0 w 344"/>
                <a:gd name="T1" fmla="*/ 361 h 361"/>
                <a:gd name="T2" fmla="*/ 219 w 344"/>
                <a:gd name="T3" fmla="*/ 361 h 361"/>
                <a:gd name="T4" fmla="*/ 346 w 344"/>
                <a:gd name="T5" fmla="*/ 0 h 361"/>
                <a:gd name="T6" fmla="*/ 133 w 344"/>
                <a:gd name="T7" fmla="*/ 0 h 361"/>
                <a:gd name="T8" fmla="*/ 0 w 344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4" h="361">
                  <a:moveTo>
                    <a:pt x="0" y="361"/>
                  </a:moveTo>
                  <a:lnTo>
                    <a:pt x="217" y="361"/>
                  </a:lnTo>
                  <a:lnTo>
                    <a:pt x="344" y="0"/>
                  </a:lnTo>
                  <a:lnTo>
                    <a:pt x="133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9" name="Freeform 44"/>
            <p:cNvSpPr>
              <a:spLocks/>
            </p:cNvSpPr>
            <p:nvPr userDrawn="1"/>
          </p:nvSpPr>
          <p:spPr bwMode="auto">
            <a:xfrm>
              <a:off x="12308" y="9899"/>
              <a:ext cx="345" cy="361"/>
            </a:xfrm>
            <a:custGeom>
              <a:avLst/>
              <a:gdLst>
                <a:gd name="T0" fmla="*/ 0 w 344"/>
                <a:gd name="T1" fmla="*/ 361 h 361"/>
                <a:gd name="T2" fmla="*/ 219 w 344"/>
                <a:gd name="T3" fmla="*/ 361 h 361"/>
                <a:gd name="T4" fmla="*/ 346 w 344"/>
                <a:gd name="T5" fmla="*/ 0 h 361"/>
                <a:gd name="T6" fmla="*/ 132 w 344"/>
                <a:gd name="T7" fmla="*/ 0 h 361"/>
                <a:gd name="T8" fmla="*/ 0 w 344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4" h="361">
                  <a:moveTo>
                    <a:pt x="0" y="361"/>
                  </a:moveTo>
                  <a:lnTo>
                    <a:pt x="217" y="361"/>
                  </a:lnTo>
                  <a:lnTo>
                    <a:pt x="344" y="0"/>
                  </a:lnTo>
                  <a:lnTo>
                    <a:pt x="132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60" name="Freeform 45"/>
            <p:cNvSpPr>
              <a:spLocks/>
            </p:cNvSpPr>
            <p:nvPr userDrawn="1"/>
          </p:nvSpPr>
          <p:spPr bwMode="auto">
            <a:xfrm>
              <a:off x="12796" y="9899"/>
              <a:ext cx="332" cy="361"/>
            </a:xfrm>
            <a:custGeom>
              <a:avLst/>
              <a:gdLst>
                <a:gd name="T0" fmla="*/ 0 w 333"/>
                <a:gd name="T1" fmla="*/ 361 h 361"/>
                <a:gd name="T2" fmla="*/ 210 w 333"/>
                <a:gd name="T3" fmla="*/ 361 h 361"/>
                <a:gd name="T4" fmla="*/ 331 w 333"/>
                <a:gd name="T5" fmla="*/ 0 h 361"/>
                <a:gd name="T6" fmla="*/ 127 w 333"/>
                <a:gd name="T7" fmla="*/ 0 h 361"/>
                <a:gd name="T8" fmla="*/ 0 w 33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3" h="361">
                  <a:moveTo>
                    <a:pt x="0" y="361"/>
                  </a:moveTo>
                  <a:lnTo>
                    <a:pt x="212" y="361"/>
                  </a:lnTo>
                  <a:lnTo>
                    <a:pt x="333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27" name="Picture 5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381003"/>
            <a:ext cx="32639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445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56" r:id="rId2"/>
    <p:sldLayoutId id="2147483674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Geneva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Geneva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Geneva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Geneva" pitchFamily="1" charset="-128"/>
        </a:defRPr>
      </a:lvl5pPr>
      <a:lvl6pPr marL="45708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Geneva" pitchFamily="1" charset="-128"/>
        </a:defRPr>
      </a:lvl6pPr>
      <a:lvl7pPr marL="91416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Geneva" pitchFamily="1" charset="-128"/>
        </a:defRPr>
      </a:lvl7pPr>
      <a:lvl8pPr marL="1371242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Geneva" pitchFamily="1" charset="-128"/>
        </a:defRPr>
      </a:lvl8pPr>
      <a:lvl9pPr marL="182832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Geneva" pitchFamily="1" charset="-128"/>
        </a:defRPr>
      </a:lvl9pPr>
    </p:titleStyle>
    <p:bodyStyle>
      <a:lvl1pPr marL="342810" indent="-34281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756" indent="-28567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2702" indent="-22854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599782" indent="-22854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6863" indent="-22854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3944" indent="-22854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025" indent="-22854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8105" indent="-22854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5186" indent="-22854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1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1" algn="l" defTabSz="9141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61" algn="l" defTabSz="9141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42" algn="l" defTabSz="9141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23" algn="l" defTabSz="9141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03" algn="l" defTabSz="9141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84" algn="l" defTabSz="9141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65" algn="l" defTabSz="9141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45" algn="l" defTabSz="9141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re 23"/>
          <p:cNvSpPr>
            <a:spLocks noGrp="1"/>
          </p:cNvSpPr>
          <p:nvPr>
            <p:ph type="ctrTitle"/>
          </p:nvPr>
        </p:nvSpPr>
        <p:spPr>
          <a:xfrm>
            <a:off x="409577" y="1212851"/>
            <a:ext cx="6753225" cy="606950"/>
          </a:xfrm>
        </p:spPr>
        <p:txBody>
          <a:bodyPr/>
          <a:lstStyle/>
          <a:p>
            <a:r>
              <a:rPr lang="fr-FR" sz="1800" dirty="0" smtClean="0"/>
              <a:t>AXE PARIS-MONTPARNASSE          PLAISIR-GRIGNON DREUX</a:t>
            </a:r>
            <a:endParaRPr lang="fr-FR" sz="1800" dirty="0"/>
          </a:p>
        </p:txBody>
      </p:sp>
      <p:sp>
        <p:nvSpPr>
          <p:cNvPr id="1186" name="Chevron 1185"/>
          <p:cNvSpPr/>
          <p:nvPr/>
        </p:nvSpPr>
        <p:spPr bwMode="auto">
          <a:xfrm>
            <a:off x="4097918" y="1300194"/>
            <a:ext cx="180000" cy="144000"/>
          </a:xfrm>
          <a:prstGeom prst="chevron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6" tIns="45708" rIns="91416" bIns="45708" numCol="1" rtlCol="0" anchor="t" anchorCtr="0" compatLnSpc="1">
            <a:prstTxWarp prst="textNoShape">
              <a:avLst/>
            </a:prstTxWarp>
          </a:bodyPr>
          <a:lstStyle/>
          <a:p>
            <a:pPr defTabSz="914161"/>
            <a:r>
              <a:rPr lang="fr-FR" dirty="0" smtClean="0">
                <a:latin typeface="Arial" pitchFamily="34" charset="0"/>
              </a:rPr>
              <a:t>   </a:t>
            </a:r>
            <a:endParaRPr lang="fr-FR" dirty="0">
              <a:latin typeface="Arial" pitchFamily="34" charset="0"/>
            </a:endParaRPr>
          </a:p>
        </p:txBody>
      </p:sp>
      <p:sp>
        <p:nvSpPr>
          <p:cNvPr id="59" name="Chevron 58"/>
          <p:cNvSpPr/>
          <p:nvPr/>
        </p:nvSpPr>
        <p:spPr bwMode="auto">
          <a:xfrm flipH="1">
            <a:off x="3848714" y="1300194"/>
            <a:ext cx="180000" cy="144000"/>
          </a:xfrm>
          <a:prstGeom prst="chevron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6" tIns="45708" rIns="91416" bIns="45708" numCol="1" rtlCol="0" anchor="t" anchorCtr="0" compatLnSpc="1">
            <a:prstTxWarp prst="textNoShape">
              <a:avLst/>
            </a:prstTxWarp>
          </a:bodyPr>
          <a:lstStyle/>
          <a:p>
            <a:pPr defTabSz="914161"/>
            <a:r>
              <a:rPr lang="fr-FR" dirty="0" smtClean="0">
                <a:latin typeface="Arial" pitchFamily="34" charset="0"/>
              </a:rPr>
              <a:t>   </a:t>
            </a:r>
            <a:endParaRPr lang="fr-FR" dirty="0">
              <a:latin typeface="Arial" pitchFamily="34" charset="0"/>
            </a:endParaRPr>
          </a:p>
        </p:txBody>
      </p:sp>
      <p:sp>
        <p:nvSpPr>
          <p:cNvPr id="60" name="Chevron 59"/>
          <p:cNvSpPr/>
          <p:nvPr/>
        </p:nvSpPr>
        <p:spPr bwMode="auto">
          <a:xfrm>
            <a:off x="6598555" y="1309188"/>
            <a:ext cx="180000" cy="144000"/>
          </a:xfrm>
          <a:prstGeom prst="chevron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6" tIns="45708" rIns="91416" bIns="45708" numCol="1" rtlCol="0" anchor="t" anchorCtr="0" compatLnSpc="1">
            <a:prstTxWarp prst="textNoShape">
              <a:avLst/>
            </a:prstTxWarp>
          </a:bodyPr>
          <a:lstStyle/>
          <a:p>
            <a:pPr defTabSz="914161"/>
            <a:r>
              <a:rPr lang="fr-FR" dirty="0" smtClean="0">
                <a:latin typeface="Arial" pitchFamily="34" charset="0"/>
              </a:rPr>
              <a:t>   </a:t>
            </a:r>
            <a:endParaRPr lang="fr-FR" dirty="0">
              <a:latin typeface="Arial" pitchFamily="34" charset="0"/>
            </a:endParaRPr>
          </a:p>
        </p:txBody>
      </p:sp>
      <p:sp>
        <p:nvSpPr>
          <p:cNvPr id="47" name="Espace réservé du texte 4"/>
          <p:cNvSpPr txBox="1">
            <a:spLocks/>
          </p:cNvSpPr>
          <p:nvPr/>
        </p:nvSpPr>
        <p:spPr>
          <a:xfrm>
            <a:off x="414595" y="2007679"/>
            <a:ext cx="5606052" cy="325743"/>
          </a:xfrm>
          <a:prstGeom prst="rect">
            <a:avLst/>
          </a:prstGeom>
        </p:spPr>
        <p:txBody>
          <a:bodyPr lIns="91416" tIns="45708" rIns="91416" bIns="45708" anchor="ctr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 baseline="0">
                <a:solidFill>
                  <a:srgbClr val="E0520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fr-FR" sz="1100" dirty="0" smtClean="0"/>
              <a:t>NUITS* DU LUNDI/MARDI AU JEUDI/VENDREDI  DU 08 JUIN  AU 12  JUIN  2015</a:t>
            </a:r>
            <a:r>
              <a:rPr lang="fr-FR" sz="1200" dirty="0" smtClean="0"/>
              <a:t>. </a:t>
            </a:r>
          </a:p>
          <a:p>
            <a:r>
              <a:rPr lang="fr-FR" sz="600" dirty="0" smtClean="0"/>
              <a:t>* À partir de 21h50.</a:t>
            </a:r>
          </a:p>
        </p:txBody>
      </p:sp>
      <p:sp>
        <p:nvSpPr>
          <p:cNvPr id="48" name="Espace réservé du texte 8"/>
          <p:cNvSpPr txBox="1">
            <a:spLocks/>
          </p:cNvSpPr>
          <p:nvPr/>
        </p:nvSpPr>
        <p:spPr>
          <a:xfrm>
            <a:off x="414595" y="2391704"/>
            <a:ext cx="5614129" cy="239571"/>
          </a:xfrm>
          <a:prstGeom prst="rect">
            <a:avLst/>
          </a:prstGeom>
        </p:spPr>
        <p:txBody>
          <a:bodyPr lIns="91416" tIns="45708" rIns="91416" bIns="45708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lang="fr-FR" sz="1100" kern="1200" baseline="0" dirty="0">
                <a:solidFill>
                  <a:srgbClr val="4D4F5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fr-FR" dirty="0">
                <a:solidFill>
                  <a:srgbClr val="3C3732"/>
                </a:solidFill>
              </a:rPr>
              <a:t>Ces travaux s’inscrivent dans le cadre de la maintenance des voies entre St Cyr et </a:t>
            </a:r>
            <a:r>
              <a:rPr lang="fr-FR" dirty="0" smtClean="0">
                <a:solidFill>
                  <a:srgbClr val="3C3732"/>
                </a:solidFill>
              </a:rPr>
              <a:t>Plaisir-Grignon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64" name="Image 6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457" y="1883422"/>
            <a:ext cx="1110197" cy="899999"/>
          </a:xfrm>
          <a:prstGeom prst="rect">
            <a:avLst/>
          </a:prstGeom>
        </p:spPr>
      </p:pic>
      <p:sp>
        <p:nvSpPr>
          <p:cNvPr id="65" name="Rectangle 62"/>
          <p:cNvSpPr>
            <a:spLocks noChangeArrowheads="1"/>
          </p:cNvSpPr>
          <p:nvPr/>
        </p:nvSpPr>
        <p:spPr bwMode="auto">
          <a:xfrm>
            <a:off x="6484358" y="9671218"/>
            <a:ext cx="9366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>
            <a:spAutoFit/>
          </a:bodyPr>
          <a:lstStyle/>
          <a:p>
            <a:pPr defTabSz="3338513"/>
            <a:r>
              <a:rPr lang="fr-FR" sz="600" dirty="0">
                <a:solidFill>
                  <a:schemeClr val="bg2"/>
                </a:solidFill>
              </a:rPr>
              <a:t>PRG 2015 </a:t>
            </a:r>
            <a:r>
              <a:rPr lang="fr-FR" sz="600" dirty="0" smtClean="0">
                <a:solidFill>
                  <a:schemeClr val="bg2"/>
                </a:solidFill>
              </a:rPr>
              <a:t>N 64</a:t>
            </a:r>
            <a:endParaRPr lang="fr-FR" sz="600" dirty="0">
              <a:solidFill>
                <a:schemeClr val="bg2"/>
              </a:solidFill>
            </a:endParaRPr>
          </a:p>
        </p:txBody>
      </p:sp>
      <p:graphicFrame>
        <p:nvGraphicFramePr>
          <p:cNvPr id="40" name="Tableau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285133"/>
              </p:ext>
            </p:extLst>
          </p:nvPr>
        </p:nvGraphicFramePr>
        <p:xfrm>
          <a:off x="514223" y="6895418"/>
          <a:ext cx="2104900" cy="197140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52000"/>
                <a:gridCol w="44450"/>
                <a:gridCol w="44450"/>
                <a:gridCol w="432000"/>
                <a:gridCol w="432000"/>
              </a:tblGrid>
              <a:tr h="252000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 dirty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 dirty="0">
                        <a:solidFill>
                          <a:srgbClr val="3C3732"/>
                        </a:solidFill>
                        <a:latin typeface="+mn-lt"/>
                      </a:endParaRPr>
                    </a:p>
                  </a:txBody>
                  <a:tcPr marL="7570" marR="7570" marT="75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 dirty="0" smtClean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 dirty="0" smtClean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 dirty="0" smtClean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7D7D7"/>
                    </a:solidFill>
                  </a:tcPr>
                </a:tc>
              </a:tr>
              <a:tr h="108000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1" i="0" u="none" strike="noStrike" dirty="0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Plaisir</a:t>
                      </a:r>
                      <a:r>
                        <a:rPr lang="fr-FR" sz="600" b="1" i="0" u="none" strike="noStrike" baseline="0" dirty="0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fr-FR" sz="600" b="1" i="0" u="none" strike="noStrike" dirty="0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Grignon</a:t>
                      </a:r>
                      <a:endParaRPr lang="fr-FR" sz="600" b="1" i="0" u="none" strike="noStrike" dirty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600" b="0" i="0" u="none" strike="noStrike" dirty="0">
                        <a:solidFill>
                          <a:srgbClr val="3C3732"/>
                        </a:solidFill>
                        <a:latin typeface="+mn-lt"/>
                      </a:endParaRPr>
                    </a:p>
                  </a:txBody>
                  <a:tcPr marL="7570" marR="7570" marT="75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600" b="0" i="0" u="none" strike="noStrike" dirty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1" i="0" u="none" strike="noStrike" kern="1200" dirty="0" smtClean="0">
                          <a:solidFill>
                            <a:srgbClr val="3C3732"/>
                          </a:solidFill>
                          <a:latin typeface="+mn-lt"/>
                          <a:ea typeface="+mn-ea"/>
                          <a:cs typeface="+mn-cs"/>
                        </a:rPr>
                        <a:t>00:11</a:t>
                      </a:r>
                      <a:endParaRPr lang="fr-FR" sz="600" b="1" i="0" u="none" strike="noStrike" kern="1200" dirty="0">
                        <a:solidFill>
                          <a:srgbClr val="3C373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1" i="0" u="none" strike="noStrike" kern="1200" dirty="0">
                          <a:solidFill>
                            <a:srgbClr val="A1006B"/>
                          </a:solidFill>
                          <a:latin typeface="+mn-lt"/>
                          <a:ea typeface="+mn-ea"/>
                          <a:cs typeface="+mn-cs"/>
                        </a:rPr>
                        <a:t>00:16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08000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dirty="0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Plaisir-les-</a:t>
                      </a:r>
                      <a:r>
                        <a:rPr lang="fr-FR" sz="600" b="0" i="0" u="none" strike="noStrike" dirty="0" err="1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Clayes</a:t>
                      </a:r>
                      <a:endParaRPr lang="fr-FR" sz="600" b="0" i="0" u="none" strike="noStrike" dirty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600" b="0" i="0" u="none" strike="noStrike" dirty="0">
                        <a:solidFill>
                          <a:srgbClr val="3C3732"/>
                        </a:solidFill>
                        <a:latin typeface="+mn-lt"/>
                      </a:endParaRPr>
                    </a:p>
                  </a:txBody>
                  <a:tcPr marL="7570" marR="7570" marT="75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600" b="0" i="0" u="none" strike="noStrike" dirty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 smtClean="0">
                          <a:solidFill>
                            <a:srgbClr val="3C3732"/>
                          </a:solidFill>
                          <a:latin typeface="+mn-lt"/>
                          <a:ea typeface="+mn-ea"/>
                          <a:cs typeface="+mn-cs"/>
                        </a:rPr>
                        <a:t>00:14</a:t>
                      </a:r>
                      <a:endParaRPr lang="fr-FR" sz="600" b="0" i="0" u="none" strike="noStrike" kern="1200" dirty="0">
                        <a:solidFill>
                          <a:srgbClr val="3C373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>
                          <a:solidFill>
                            <a:srgbClr val="A1006B"/>
                          </a:solidFill>
                          <a:latin typeface="+mn-lt"/>
                          <a:ea typeface="+mn-ea"/>
                          <a:cs typeface="+mn-cs"/>
                        </a:rPr>
                        <a:t>00:22</a:t>
                      </a:r>
                    </a:p>
                  </a:txBody>
                  <a:tcPr marL="9525" marR="9525" marT="9525" marB="0" anchor="b">
                    <a:solidFill>
                      <a:srgbClr val="D7D7D7"/>
                    </a:solidFill>
                  </a:tcPr>
                </a:tc>
              </a:tr>
              <a:tr h="108000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dirty="0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Villepreux-les-</a:t>
                      </a:r>
                      <a:r>
                        <a:rPr lang="fr-FR" sz="600" b="0" i="0" u="none" strike="noStrike" dirty="0" err="1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Clayes</a:t>
                      </a:r>
                      <a:endParaRPr lang="fr-FR" sz="600" b="0" i="0" u="none" strike="noStrike" dirty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600" b="1" i="0" u="none" strike="noStrike" dirty="0">
                        <a:solidFill>
                          <a:srgbClr val="3C3732"/>
                        </a:solidFill>
                        <a:latin typeface="+mn-lt"/>
                      </a:endParaRPr>
                    </a:p>
                  </a:txBody>
                  <a:tcPr marL="7570" marR="7570" marT="75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600" b="1" i="0" u="none" strike="noStrike" dirty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 smtClean="0">
                          <a:solidFill>
                            <a:srgbClr val="3C3732"/>
                          </a:solidFill>
                          <a:latin typeface="+mn-lt"/>
                          <a:ea typeface="+mn-ea"/>
                          <a:cs typeface="+mn-cs"/>
                        </a:rPr>
                        <a:t>00:17</a:t>
                      </a:r>
                      <a:endParaRPr lang="fr-FR" sz="600" b="0" i="0" u="none" strike="noStrike" kern="1200" dirty="0">
                        <a:solidFill>
                          <a:srgbClr val="3C373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>
                          <a:solidFill>
                            <a:srgbClr val="A1006B"/>
                          </a:solidFill>
                          <a:latin typeface="+mn-lt"/>
                          <a:ea typeface="+mn-ea"/>
                          <a:cs typeface="+mn-cs"/>
                        </a:rPr>
                        <a:t>00:32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08000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dirty="0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Fontenay</a:t>
                      </a:r>
                      <a:r>
                        <a:rPr lang="fr-FR" sz="600" b="0" i="0" u="none" strike="noStrike" baseline="0" dirty="0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-le-Fleury</a:t>
                      </a:r>
                      <a:endParaRPr lang="fr-FR" sz="600" b="0" i="0" u="none" strike="noStrike" dirty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600" b="0" i="0" u="none" strike="noStrike" dirty="0">
                        <a:solidFill>
                          <a:srgbClr val="3C3732"/>
                        </a:solidFill>
                        <a:latin typeface="+mn-lt"/>
                      </a:endParaRPr>
                    </a:p>
                  </a:txBody>
                  <a:tcPr marL="7570" marR="7570" marT="75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600" b="0" i="0" u="none" strike="noStrike" dirty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 smtClean="0">
                          <a:solidFill>
                            <a:srgbClr val="3C3732"/>
                          </a:solidFill>
                          <a:latin typeface="+mn-lt"/>
                          <a:ea typeface="+mn-ea"/>
                          <a:cs typeface="+mn-cs"/>
                        </a:rPr>
                        <a:t>00:22</a:t>
                      </a:r>
                      <a:endParaRPr lang="fr-FR" sz="600" b="0" i="0" u="none" strike="noStrike" kern="1200" dirty="0">
                        <a:solidFill>
                          <a:srgbClr val="3C373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>
                          <a:solidFill>
                            <a:srgbClr val="A1006B"/>
                          </a:solidFill>
                          <a:latin typeface="+mn-lt"/>
                          <a:ea typeface="+mn-ea"/>
                          <a:cs typeface="+mn-cs"/>
                        </a:rPr>
                        <a:t>00:45</a:t>
                      </a:r>
                    </a:p>
                  </a:txBody>
                  <a:tcPr marL="9525" marR="9525" marT="9525" marB="0" anchor="b">
                    <a:solidFill>
                      <a:srgbClr val="D7D7D7"/>
                    </a:solidFill>
                  </a:tcPr>
                </a:tc>
              </a:tr>
              <a:tr h="108000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dirty="0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Saint-Cyr</a:t>
                      </a:r>
                      <a:endParaRPr lang="fr-FR" sz="600" b="0" i="0" u="none" strike="noStrike" dirty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600" b="0" i="0" u="none" strike="noStrike" dirty="0">
                        <a:solidFill>
                          <a:srgbClr val="3C3732"/>
                        </a:solidFill>
                        <a:latin typeface="+mn-lt"/>
                      </a:endParaRPr>
                    </a:p>
                  </a:txBody>
                  <a:tcPr marL="7570" marR="7570" marT="75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b="0" dirty="0">
                        <a:solidFill>
                          <a:srgbClr val="3C3732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 smtClean="0">
                          <a:solidFill>
                            <a:srgbClr val="3C3732"/>
                          </a:solidFill>
                          <a:latin typeface="+mn-lt"/>
                          <a:ea typeface="+mn-ea"/>
                          <a:cs typeface="+mn-cs"/>
                        </a:rPr>
                        <a:t>00:26</a:t>
                      </a:r>
                      <a:endParaRPr lang="fr-FR" sz="600" b="0" i="0" u="none" strike="noStrike" kern="1200" dirty="0">
                        <a:solidFill>
                          <a:srgbClr val="3C373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>
                          <a:solidFill>
                            <a:srgbClr val="A1006B"/>
                          </a:solidFill>
                          <a:latin typeface="+mn-lt"/>
                          <a:ea typeface="+mn-ea"/>
                          <a:cs typeface="+mn-cs"/>
                        </a:rPr>
                        <a:t>00:52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08000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1" i="0" u="none" strike="noStrike" dirty="0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Versailles-Chantiers</a:t>
                      </a:r>
                      <a:endParaRPr lang="fr-FR" sz="600" b="1" i="0" u="none" strike="noStrike" dirty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600" b="0" i="0" u="none" strike="noStrike" dirty="0">
                        <a:solidFill>
                          <a:srgbClr val="3C3732"/>
                        </a:solidFill>
                        <a:latin typeface="+mn-lt"/>
                      </a:endParaRPr>
                    </a:p>
                  </a:txBody>
                  <a:tcPr marL="7570" marR="7570" marT="75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b="0" dirty="0">
                        <a:solidFill>
                          <a:srgbClr val="3C3732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1" i="0" u="none" strike="noStrike" kern="1200" dirty="0" smtClean="0">
                          <a:solidFill>
                            <a:srgbClr val="3C3732"/>
                          </a:solidFill>
                          <a:latin typeface="+mn-lt"/>
                          <a:ea typeface="+mn-ea"/>
                          <a:cs typeface="+mn-cs"/>
                        </a:rPr>
                        <a:t>00:31</a:t>
                      </a:r>
                      <a:endParaRPr lang="fr-FR" sz="600" b="1" i="0" u="none" strike="noStrike" kern="1200" dirty="0">
                        <a:solidFill>
                          <a:srgbClr val="3C373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1" i="0" u="none" strike="noStrike" kern="1200" dirty="0">
                          <a:solidFill>
                            <a:srgbClr val="A1006B"/>
                          </a:solidFill>
                          <a:latin typeface="+mn-lt"/>
                          <a:ea typeface="+mn-ea"/>
                          <a:cs typeface="+mn-cs"/>
                        </a:rPr>
                        <a:t>01:02</a:t>
                      </a:r>
                    </a:p>
                  </a:txBody>
                  <a:tcPr marL="9525" marR="9525" marT="9525" marB="0" anchor="b">
                    <a:solidFill>
                      <a:srgbClr val="D7D7D7"/>
                    </a:solidFill>
                  </a:tcPr>
                </a:tc>
              </a:tr>
              <a:tr h="108000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dirty="0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Viroflay-Rive-Gauche</a:t>
                      </a:r>
                      <a:endParaRPr lang="fr-FR" sz="600" b="0" i="0" u="none" strike="noStrike" dirty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600" b="0" i="0" u="none" strike="noStrike" dirty="0">
                        <a:solidFill>
                          <a:srgbClr val="4D4F53"/>
                        </a:solidFill>
                        <a:latin typeface="+mn-lt"/>
                      </a:endParaRPr>
                    </a:p>
                  </a:txBody>
                  <a:tcPr marL="7570" marR="7570" marT="75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endParaRPr lang="fr-FR" sz="600" b="0" u="none" kern="1200" baseline="0" dirty="0">
                        <a:solidFill>
                          <a:srgbClr val="A1006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70" marR="7570" marT="75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 smtClean="0">
                          <a:solidFill>
                            <a:srgbClr val="3C3732"/>
                          </a:solidFill>
                          <a:latin typeface="+mn-lt"/>
                          <a:ea typeface="+mn-ea"/>
                          <a:cs typeface="+mn-cs"/>
                        </a:rPr>
                        <a:t>00:35</a:t>
                      </a:r>
                      <a:endParaRPr lang="fr-FR" sz="600" b="0" i="0" u="none" strike="noStrike" kern="1200" dirty="0">
                        <a:solidFill>
                          <a:srgbClr val="3C373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>
                          <a:solidFill>
                            <a:srgbClr val="A1006B"/>
                          </a:solidFill>
                          <a:latin typeface="+mn-lt"/>
                          <a:ea typeface="+mn-ea"/>
                          <a:cs typeface="+mn-cs"/>
                        </a:rPr>
                        <a:t>01:16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08000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dirty="0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Chaville-Rive-Gauche</a:t>
                      </a:r>
                      <a:endParaRPr lang="fr-FR" sz="600" b="0" i="0" u="none" strike="noStrike" dirty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endParaRPr lang="fr-FR" sz="600" b="1" i="0" u="none" strike="noStrike" kern="1200" dirty="0">
                        <a:solidFill>
                          <a:srgbClr val="4D4F5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161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endParaRPr lang="fr-FR" sz="600" b="1" u="none" kern="1200" baseline="0" dirty="0">
                        <a:solidFill>
                          <a:srgbClr val="A1006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70" marR="7570" marT="75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 smtClean="0">
                          <a:solidFill>
                            <a:srgbClr val="3C3732"/>
                          </a:solidFill>
                          <a:latin typeface="+mn-lt"/>
                          <a:ea typeface="+mn-ea"/>
                          <a:cs typeface="+mn-cs"/>
                        </a:rPr>
                        <a:t>00:38</a:t>
                      </a:r>
                      <a:endParaRPr lang="fr-FR" sz="600" b="0" i="0" u="none" strike="noStrike" kern="1200" dirty="0">
                        <a:solidFill>
                          <a:srgbClr val="3C373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>
                          <a:solidFill>
                            <a:srgbClr val="A1006B"/>
                          </a:solidFill>
                          <a:latin typeface="+mn-lt"/>
                          <a:ea typeface="+mn-ea"/>
                          <a:cs typeface="+mn-cs"/>
                        </a:rPr>
                        <a:t>01:24</a:t>
                      </a:r>
                    </a:p>
                  </a:txBody>
                  <a:tcPr marL="9525" marR="9525" marT="9525" marB="0" anchor="b">
                    <a:solidFill>
                      <a:srgbClr val="D7D7D7"/>
                    </a:solidFill>
                  </a:tcPr>
                </a:tc>
              </a:tr>
              <a:tr h="108000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dirty="0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Sèvres-Rive-Gauche</a:t>
                      </a:r>
                      <a:endParaRPr lang="fr-FR" sz="600" b="0" i="0" u="none" strike="noStrike" dirty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endParaRPr lang="fr-FR" sz="600" b="1" i="0" u="none" strike="noStrike" kern="1200" dirty="0">
                        <a:solidFill>
                          <a:srgbClr val="4D4F5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161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endParaRPr lang="fr-FR" sz="600" b="0" u="none" kern="1200" baseline="0" dirty="0">
                        <a:solidFill>
                          <a:srgbClr val="A1006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70" marR="7570" marT="75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 smtClean="0">
                          <a:solidFill>
                            <a:srgbClr val="3C3732"/>
                          </a:solidFill>
                          <a:latin typeface="+mn-lt"/>
                          <a:ea typeface="+mn-ea"/>
                          <a:cs typeface="+mn-cs"/>
                        </a:rPr>
                        <a:t>00:41</a:t>
                      </a:r>
                      <a:endParaRPr lang="fr-FR" sz="600" b="0" i="0" u="none" strike="noStrike" kern="1200" dirty="0">
                        <a:solidFill>
                          <a:srgbClr val="3C373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>
                          <a:solidFill>
                            <a:srgbClr val="A1006B"/>
                          </a:solidFill>
                          <a:latin typeface="+mn-lt"/>
                          <a:ea typeface="+mn-ea"/>
                          <a:cs typeface="+mn-cs"/>
                        </a:rPr>
                        <a:t>01:32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08000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dirty="0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Bellevue</a:t>
                      </a:r>
                      <a:endParaRPr lang="fr-FR" sz="600" b="0" i="0" u="none" strike="noStrike" dirty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600" b="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161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endParaRPr lang="fr-FR" sz="600" b="0" u="none" kern="1200" baseline="0" dirty="0">
                        <a:solidFill>
                          <a:srgbClr val="A1006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70" marR="7570" marT="75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 smtClean="0">
                          <a:solidFill>
                            <a:srgbClr val="3C3732"/>
                          </a:solidFill>
                          <a:latin typeface="+mn-lt"/>
                          <a:ea typeface="+mn-ea"/>
                          <a:cs typeface="+mn-cs"/>
                        </a:rPr>
                        <a:t>00:43</a:t>
                      </a:r>
                      <a:endParaRPr lang="fr-FR" sz="600" b="0" i="0" u="none" strike="noStrike" kern="1200" dirty="0">
                        <a:solidFill>
                          <a:srgbClr val="3C373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>
                          <a:solidFill>
                            <a:srgbClr val="A1006B"/>
                          </a:solidFill>
                          <a:latin typeface="+mn-lt"/>
                          <a:ea typeface="+mn-ea"/>
                          <a:cs typeface="+mn-cs"/>
                        </a:rPr>
                        <a:t>01:36</a:t>
                      </a:r>
                    </a:p>
                  </a:txBody>
                  <a:tcPr marL="9525" marR="9525" marT="9525" marB="0" anchor="b">
                    <a:solidFill>
                      <a:srgbClr val="D7D7D7"/>
                    </a:solidFill>
                  </a:tcPr>
                </a:tc>
              </a:tr>
              <a:tr h="108000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dirty="0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Meudon</a:t>
                      </a:r>
                      <a:endParaRPr lang="fr-FR" sz="600" b="0" i="0" u="none" strike="noStrike" dirty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600" b="1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161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endParaRPr lang="fr-FR" sz="600" b="1" u="none" kern="1200" baseline="0" dirty="0">
                        <a:solidFill>
                          <a:srgbClr val="A1006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70" marR="7570" marT="75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 smtClean="0">
                          <a:solidFill>
                            <a:srgbClr val="3C3732"/>
                          </a:solidFill>
                          <a:latin typeface="+mn-lt"/>
                          <a:ea typeface="+mn-ea"/>
                          <a:cs typeface="+mn-cs"/>
                        </a:rPr>
                        <a:t>00:46</a:t>
                      </a:r>
                      <a:endParaRPr lang="fr-FR" sz="600" b="0" i="0" u="none" strike="noStrike" kern="1200" dirty="0">
                        <a:solidFill>
                          <a:srgbClr val="3C373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>
                          <a:solidFill>
                            <a:srgbClr val="A1006B"/>
                          </a:solidFill>
                          <a:latin typeface="+mn-lt"/>
                          <a:ea typeface="+mn-ea"/>
                          <a:cs typeface="+mn-cs"/>
                        </a:rPr>
                        <a:t>01:42</a:t>
                      </a:r>
                    </a:p>
                  </a:txBody>
                  <a:tcPr marL="9525" marR="9525" marT="9525" marB="0" anchor="b">
                    <a:noFill/>
                  </a:tcPr>
                </a:tc>
              </a:tr>
              <a:tr h="108000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dirty="0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Clamart</a:t>
                      </a:r>
                      <a:endParaRPr lang="fr-FR" sz="600" b="0" i="0" u="none" strike="noStrike" dirty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600" b="1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161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endParaRPr lang="fr-FR" sz="600" b="1" u="none" kern="1200" baseline="0" dirty="0">
                        <a:solidFill>
                          <a:srgbClr val="A1006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70" marR="7570" marT="75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 smtClean="0">
                          <a:solidFill>
                            <a:srgbClr val="3C3732"/>
                          </a:solidFill>
                          <a:latin typeface="+mn-lt"/>
                          <a:ea typeface="+mn-ea"/>
                          <a:cs typeface="+mn-cs"/>
                        </a:rPr>
                        <a:t>00:49</a:t>
                      </a:r>
                      <a:endParaRPr lang="fr-FR" sz="600" b="0" i="0" u="none" strike="noStrike" kern="1200" dirty="0">
                        <a:solidFill>
                          <a:srgbClr val="3C373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>
                          <a:solidFill>
                            <a:srgbClr val="A1006B"/>
                          </a:solidFill>
                          <a:latin typeface="+mn-lt"/>
                          <a:ea typeface="+mn-ea"/>
                          <a:cs typeface="+mn-cs"/>
                        </a:rPr>
                        <a:t>01:56</a:t>
                      </a:r>
                    </a:p>
                  </a:txBody>
                  <a:tcPr marL="9525" marR="9525" marT="9525" marB="0" anchor="b">
                    <a:solidFill>
                      <a:srgbClr val="D7D7D7"/>
                    </a:solidFill>
                  </a:tcPr>
                </a:tc>
              </a:tr>
              <a:tr h="108000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dirty="0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Vanves-Malakoff</a:t>
                      </a:r>
                      <a:endParaRPr lang="fr-FR" sz="600" b="0" i="0" u="none" strike="noStrike" dirty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600" b="1" dirty="0">
                        <a:latin typeface="+mn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161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endParaRPr lang="fr-FR" sz="600" b="1" u="none" kern="1200" baseline="0" dirty="0">
                        <a:solidFill>
                          <a:srgbClr val="A1006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70" marR="7570" marT="7569" marB="0" anchor="ctr"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 smtClean="0">
                          <a:solidFill>
                            <a:srgbClr val="3C3732"/>
                          </a:solidFill>
                          <a:latin typeface="+mn-lt"/>
                          <a:ea typeface="+mn-ea"/>
                          <a:cs typeface="+mn-cs"/>
                        </a:rPr>
                        <a:t>00:52</a:t>
                      </a:r>
                      <a:endParaRPr lang="fr-FR" sz="600" b="0" i="0" u="none" strike="noStrike" kern="1200" dirty="0">
                        <a:solidFill>
                          <a:srgbClr val="3C373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0" i="0" u="none" strike="noStrike" kern="1200" dirty="0">
                          <a:solidFill>
                            <a:srgbClr val="A1006B"/>
                          </a:solidFill>
                          <a:latin typeface="+mn-lt"/>
                          <a:ea typeface="+mn-ea"/>
                          <a:cs typeface="+mn-cs"/>
                        </a:rPr>
                        <a:t>02:03</a:t>
                      </a:r>
                    </a:p>
                  </a:txBody>
                  <a:tcPr marL="9525" marR="9525" marT="9525" marB="0" anchor="b">
                    <a:lnB w="12700" cmpd="sng">
                      <a:noFill/>
                    </a:lnB>
                    <a:noFill/>
                  </a:tcPr>
                </a:tc>
              </a:tr>
              <a:tr h="108000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1" i="0" u="none" strike="noStrike" dirty="0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Paris-Montparnasse 1-2</a:t>
                      </a:r>
                      <a:endParaRPr lang="fr-FR" sz="600" b="1" i="0" u="none" strike="noStrike" dirty="0">
                        <a:solidFill>
                          <a:srgbClr val="3C373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600" b="1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161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endParaRPr lang="fr-FR" sz="600" b="1" u="none" kern="1200" baseline="0" dirty="0">
                        <a:solidFill>
                          <a:srgbClr val="A1006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70" marR="7570" marT="756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1" i="0" u="none" strike="noStrike" kern="1200" dirty="0" smtClean="0">
                          <a:solidFill>
                            <a:srgbClr val="3C3732"/>
                          </a:solidFill>
                          <a:latin typeface="+mn-lt"/>
                          <a:ea typeface="+mn-ea"/>
                          <a:cs typeface="+mn-cs"/>
                        </a:rPr>
                        <a:t>00:56</a:t>
                      </a:r>
                      <a:endParaRPr lang="fr-FR" sz="600" b="1" i="0" u="none" strike="noStrike" kern="1200" dirty="0">
                        <a:solidFill>
                          <a:srgbClr val="3C373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r>
                        <a:rPr lang="fr-FR" sz="600" b="1" i="0" u="none" strike="noStrike" kern="1200" dirty="0">
                          <a:solidFill>
                            <a:srgbClr val="A1006B"/>
                          </a:solidFill>
                          <a:latin typeface="+mn-lt"/>
                          <a:ea typeface="+mn-ea"/>
                          <a:cs typeface="+mn-cs"/>
                        </a:rPr>
                        <a:t>02:17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7D7D7"/>
                    </a:solidFill>
                  </a:tcPr>
                </a:tc>
              </a:tr>
              <a:tr h="207407">
                <a:tc>
                  <a:txBody>
                    <a:bodyPr/>
                    <a:lstStyle/>
                    <a:p>
                      <a:pPr marL="0" marR="0" indent="0" algn="l" defTabSz="914161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00" b="1" i="0" u="none" strike="noStrike" dirty="0" smtClean="0">
                          <a:solidFill>
                            <a:srgbClr val="3C3732"/>
                          </a:solidFill>
                          <a:effectLst/>
                          <a:latin typeface="+mn-lt"/>
                        </a:rPr>
                        <a:t>Allongement du temps de parcours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600" b="1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161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endParaRPr lang="fr-FR" sz="600" b="1" u="none" kern="1200" baseline="0" dirty="0">
                        <a:solidFill>
                          <a:srgbClr val="A1006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70" marR="7570" marT="756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endParaRPr lang="fr-FR" sz="600" b="1" i="0" u="none" strike="noStrike" kern="1200" dirty="0">
                        <a:solidFill>
                          <a:srgbClr val="A1006B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161" rtl="0" eaLnBrk="1" fontAlgn="b" latinLnBrk="0" hangingPunct="1"/>
                      <a:endParaRPr lang="fr-FR" sz="600" b="1" i="0" u="none" strike="noStrike" kern="1200" dirty="0">
                        <a:solidFill>
                          <a:srgbClr val="A1006B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7D7D7"/>
                    </a:solidFill>
                  </a:tcPr>
                </a:tc>
              </a:tr>
            </a:tbl>
          </a:graphicData>
        </a:graphic>
      </p:graphicFrame>
      <p:pic>
        <p:nvPicPr>
          <p:cNvPr id="50" name="Picture 6" descr="picto_trai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264" y="6963818"/>
            <a:ext cx="154537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Image 5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61" t="33990" r="22654" b="11775"/>
          <a:stretch/>
        </p:blipFill>
        <p:spPr>
          <a:xfrm>
            <a:off x="2328930" y="6959333"/>
            <a:ext cx="135917" cy="136800"/>
          </a:xfrm>
          <a:prstGeom prst="rect">
            <a:avLst/>
          </a:prstGeom>
        </p:spPr>
      </p:pic>
      <p:grpSp>
        <p:nvGrpSpPr>
          <p:cNvPr id="9" name="Groupe 8"/>
          <p:cNvGrpSpPr/>
          <p:nvPr/>
        </p:nvGrpSpPr>
        <p:grpSpPr>
          <a:xfrm>
            <a:off x="409982" y="3189182"/>
            <a:ext cx="6672843" cy="295275"/>
            <a:chOff x="225235" y="3061885"/>
            <a:chExt cx="6672843" cy="295275"/>
          </a:xfrm>
        </p:grpSpPr>
        <p:sp>
          <p:nvSpPr>
            <p:cNvPr id="13" name="Espace réservé du texte 8"/>
            <p:cNvSpPr txBox="1">
              <a:spLocks/>
            </p:cNvSpPr>
            <p:nvPr/>
          </p:nvSpPr>
          <p:spPr>
            <a:xfrm>
              <a:off x="397266" y="3061885"/>
              <a:ext cx="6500812" cy="295275"/>
            </a:xfrm>
            <a:prstGeom prst="rect">
              <a:avLst/>
            </a:prstGeom>
          </p:spPr>
          <p:txBody>
            <a:bodyPr lIns="91416" tIns="45708" rIns="91416" bIns="45708" anchor="ctr"/>
            <a:lstStyle>
              <a:lvl1pPr marL="0" indent="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Tx/>
                <a:buNone/>
                <a:defRPr lang="fr-FR" sz="1200" b="1" u="none" baseline="0" dirty="0">
                  <a:solidFill>
                    <a:srgbClr val="E05206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r>
                <a:rPr lang="fr-FR" dirty="0" smtClean="0"/>
                <a:t>PARIS-MONTPARNASSE       </a:t>
              </a:r>
              <a:r>
                <a:rPr lang="fr-FR" dirty="0"/>
                <a:t>VERSAILLES-CHANTIERS      </a:t>
              </a:r>
              <a:r>
                <a:rPr lang="fr-FR" dirty="0" smtClean="0"/>
                <a:t>DREUX</a:t>
              </a:r>
              <a:endParaRPr lang="fr-FR" dirty="0"/>
            </a:p>
          </p:txBody>
        </p:sp>
        <p:pic>
          <p:nvPicPr>
            <p:cNvPr id="1027" name="Picture 3" descr="N:\MONTPARNASSE\COM_RI\6 - PICTOS - LOGOS\Pictos\flèches\fleche ORANGE sans fond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235" y="3136116"/>
              <a:ext cx="147960" cy="14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" name="Chevron 48"/>
            <p:cNvSpPr/>
            <p:nvPr/>
          </p:nvSpPr>
          <p:spPr bwMode="auto">
            <a:xfrm>
              <a:off x="2357369" y="3143505"/>
              <a:ext cx="162000" cy="126000"/>
            </a:xfrm>
            <a:prstGeom prst="chevron">
              <a:avLst/>
            </a:prstGeom>
            <a:solidFill>
              <a:srgbClr val="E0520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16" tIns="45708" rIns="91416" bIns="45708" numCol="1" rtlCol="0" anchor="t" anchorCtr="0" compatLnSpc="1">
              <a:prstTxWarp prst="textNoShape">
                <a:avLst/>
              </a:prstTxWarp>
            </a:bodyPr>
            <a:lstStyle/>
            <a:p>
              <a:pPr defTabSz="914161"/>
              <a:r>
                <a:rPr lang="fr-FR" dirty="0" smtClean="0">
                  <a:latin typeface="Arial" pitchFamily="34" charset="0"/>
                </a:rPr>
                <a:t>   </a:t>
              </a:r>
              <a:endParaRPr lang="fr-FR" dirty="0">
                <a:latin typeface="Arial" pitchFamily="34" charset="0"/>
              </a:endParaRPr>
            </a:p>
          </p:txBody>
        </p:sp>
        <p:sp>
          <p:nvSpPr>
            <p:cNvPr id="54" name="Chevron 53"/>
            <p:cNvSpPr/>
            <p:nvPr/>
          </p:nvSpPr>
          <p:spPr bwMode="auto">
            <a:xfrm>
              <a:off x="4525582" y="3143505"/>
              <a:ext cx="162000" cy="126000"/>
            </a:xfrm>
            <a:prstGeom prst="chevron">
              <a:avLst/>
            </a:prstGeom>
            <a:solidFill>
              <a:srgbClr val="E0520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16" tIns="45708" rIns="91416" bIns="45708" numCol="1" rtlCol="0" anchor="t" anchorCtr="0" compatLnSpc="1">
              <a:prstTxWarp prst="textNoShape">
                <a:avLst/>
              </a:prstTxWarp>
            </a:bodyPr>
            <a:lstStyle/>
            <a:p>
              <a:pPr defTabSz="914161"/>
              <a:r>
                <a:rPr lang="fr-FR" dirty="0" smtClean="0">
                  <a:latin typeface="Arial" pitchFamily="34" charset="0"/>
                </a:rPr>
                <a:t>   </a:t>
              </a:r>
              <a:endParaRPr lang="fr-FR" dirty="0">
                <a:latin typeface="Arial" pitchFamily="34" charset="0"/>
              </a:endParaRP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378339" y="6465027"/>
            <a:ext cx="6672843" cy="295275"/>
            <a:chOff x="225235" y="6348341"/>
            <a:chExt cx="6672843" cy="295275"/>
          </a:xfrm>
        </p:grpSpPr>
        <p:sp>
          <p:nvSpPr>
            <p:cNvPr id="41" name="Espace réservé du texte 8"/>
            <p:cNvSpPr txBox="1">
              <a:spLocks/>
            </p:cNvSpPr>
            <p:nvPr/>
          </p:nvSpPr>
          <p:spPr>
            <a:xfrm>
              <a:off x="397266" y="6348341"/>
              <a:ext cx="6500812" cy="295275"/>
            </a:xfrm>
            <a:prstGeom prst="rect">
              <a:avLst/>
            </a:prstGeom>
          </p:spPr>
          <p:txBody>
            <a:bodyPr lIns="91416" tIns="45708" rIns="91416" bIns="45708" anchor="ctr"/>
            <a:lstStyle>
              <a:lvl1pPr marL="0" indent="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Tx/>
                <a:buNone/>
                <a:defRPr lang="fr-FR" sz="1200" b="1" u="none" baseline="0" dirty="0">
                  <a:solidFill>
                    <a:srgbClr val="E05206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r>
                <a:rPr lang="fr-FR" dirty="0" smtClean="0"/>
                <a:t>PLAISIR-GRIGNON        PARIS-MONTPARNASSE</a:t>
              </a:r>
              <a:endParaRPr lang="fr-FR" dirty="0"/>
            </a:p>
          </p:txBody>
        </p:sp>
        <p:pic>
          <p:nvPicPr>
            <p:cNvPr id="45" name="Picture 3" descr="N:\MONTPARNASSE\COM_RI\6 - PICTOS - LOGOS\Pictos\flèches\fleche ORANGE sans fond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235" y="6422572"/>
              <a:ext cx="147960" cy="14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Chevron 54"/>
            <p:cNvSpPr/>
            <p:nvPr/>
          </p:nvSpPr>
          <p:spPr bwMode="auto">
            <a:xfrm>
              <a:off x="1948444" y="6432097"/>
              <a:ext cx="162000" cy="126000"/>
            </a:xfrm>
            <a:prstGeom prst="chevron">
              <a:avLst/>
            </a:prstGeom>
            <a:solidFill>
              <a:srgbClr val="E0520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16" tIns="45708" rIns="91416" bIns="45708" numCol="1" rtlCol="0" anchor="t" anchorCtr="0" compatLnSpc="1">
              <a:prstTxWarp prst="textNoShape">
                <a:avLst/>
              </a:prstTxWarp>
            </a:bodyPr>
            <a:lstStyle/>
            <a:p>
              <a:pPr defTabSz="914161"/>
              <a:r>
                <a:rPr lang="fr-FR" dirty="0" smtClean="0">
                  <a:latin typeface="Arial" pitchFamily="34" charset="0"/>
                </a:rPr>
                <a:t>   </a:t>
              </a:r>
              <a:endParaRPr lang="fr-FR" dirty="0">
                <a:latin typeface="Arial" pitchFamily="34" charset="0"/>
              </a:endParaRPr>
            </a:p>
          </p:txBody>
        </p:sp>
      </p:grpSp>
      <p:grpSp>
        <p:nvGrpSpPr>
          <p:cNvPr id="223" name="Groupe 222"/>
          <p:cNvGrpSpPr/>
          <p:nvPr/>
        </p:nvGrpSpPr>
        <p:grpSpPr>
          <a:xfrm>
            <a:off x="2222826" y="8657561"/>
            <a:ext cx="360000" cy="198000"/>
            <a:chOff x="6588224" y="1845087"/>
            <a:chExt cx="360000" cy="198000"/>
          </a:xfrm>
        </p:grpSpPr>
        <p:grpSp>
          <p:nvGrpSpPr>
            <p:cNvPr id="224" name="Groupe 223"/>
            <p:cNvGrpSpPr>
              <a:grpSpLocks noChangeAspect="1"/>
            </p:cNvGrpSpPr>
            <p:nvPr/>
          </p:nvGrpSpPr>
          <p:grpSpPr>
            <a:xfrm>
              <a:off x="6688716" y="1845087"/>
              <a:ext cx="151973" cy="198000"/>
              <a:chOff x="6688716" y="1845087"/>
              <a:chExt cx="279969" cy="364762"/>
            </a:xfrm>
          </p:grpSpPr>
          <p:sp>
            <p:nvSpPr>
              <p:cNvPr id="226" name="Ellipse 225"/>
              <p:cNvSpPr/>
              <p:nvPr/>
            </p:nvSpPr>
            <p:spPr>
              <a:xfrm>
                <a:off x="6688716" y="1929910"/>
                <a:ext cx="279969" cy="27993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4D4F5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n w="9525">
                    <a:solidFill>
                      <a:schemeClr val="tx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27" name="Groupe 226"/>
              <p:cNvGrpSpPr/>
              <p:nvPr/>
            </p:nvGrpSpPr>
            <p:grpSpPr>
              <a:xfrm rot="21300000">
                <a:off x="6918090" y="1936834"/>
                <a:ext cx="33870" cy="25938"/>
                <a:chOff x="5188272" y="2024957"/>
                <a:chExt cx="217785" cy="166779"/>
              </a:xfrm>
            </p:grpSpPr>
            <p:sp>
              <p:nvSpPr>
                <p:cNvPr id="247" name="Rectangle à coins arrondis 246"/>
                <p:cNvSpPr/>
                <p:nvPr/>
              </p:nvSpPr>
              <p:spPr>
                <a:xfrm rot="2665520">
                  <a:off x="5188272" y="2083736"/>
                  <a:ext cx="108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8" name="Rectangle à coins arrondis 247"/>
                <p:cNvSpPr/>
                <p:nvPr/>
              </p:nvSpPr>
              <p:spPr>
                <a:xfrm rot="2665520">
                  <a:off x="5190057" y="2024957"/>
                  <a:ext cx="216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28" name="Groupe 227"/>
              <p:cNvGrpSpPr/>
              <p:nvPr/>
            </p:nvGrpSpPr>
            <p:grpSpPr>
              <a:xfrm rot="16620000">
                <a:off x="6706588" y="1934158"/>
                <a:ext cx="33870" cy="25938"/>
                <a:chOff x="5188272" y="2024957"/>
                <a:chExt cx="217785" cy="166779"/>
              </a:xfrm>
            </p:grpSpPr>
            <p:sp>
              <p:nvSpPr>
                <p:cNvPr id="245" name="Rectangle à coins arrondis 244"/>
                <p:cNvSpPr/>
                <p:nvPr/>
              </p:nvSpPr>
              <p:spPr>
                <a:xfrm rot="2665520">
                  <a:off x="5188272" y="2083736"/>
                  <a:ext cx="108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6" name="Rectangle à coins arrondis 245"/>
                <p:cNvSpPr/>
                <p:nvPr/>
              </p:nvSpPr>
              <p:spPr>
                <a:xfrm rot="2665520">
                  <a:off x="5190057" y="2024957"/>
                  <a:ext cx="216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29" name="Ellipse 228"/>
              <p:cNvSpPr/>
              <p:nvPr/>
            </p:nvSpPr>
            <p:spPr>
              <a:xfrm>
                <a:off x="6786710" y="1845087"/>
                <a:ext cx="83981" cy="83982"/>
              </a:xfrm>
              <a:prstGeom prst="ellipse">
                <a:avLst/>
              </a:prstGeom>
              <a:solidFill>
                <a:schemeClr val="bg1"/>
              </a:solidFill>
              <a:ln w="9525" cmpd="sng">
                <a:solidFill>
                  <a:srgbClr val="4D4F5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n w="9525">
                    <a:solidFill>
                      <a:schemeClr val="tx1"/>
                    </a:solidFill>
                  </a:ln>
                </a:endParaRPr>
              </a:p>
            </p:txBody>
          </p:sp>
          <p:grpSp>
            <p:nvGrpSpPr>
              <p:cNvPr id="230" name="Groupe 229"/>
              <p:cNvGrpSpPr/>
              <p:nvPr/>
            </p:nvGrpSpPr>
            <p:grpSpPr>
              <a:xfrm>
                <a:off x="6814011" y="1892737"/>
                <a:ext cx="28800" cy="36000"/>
                <a:chOff x="4482933" y="1607250"/>
                <a:chExt cx="252000" cy="323460"/>
              </a:xfrm>
            </p:grpSpPr>
            <p:sp>
              <p:nvSpPr>
                <p:cNvPr id="243" name="Rectangle à coins arrondis 242"/>
                <p:cNvSpPr/>
                <p:nvPr/>
              </p:nvSpPr>
              <p:spPr>
                <a:xfrm rot="68635">
                  <a:off x="4554003" y="1750710"/>
                  <a:ext cx="108000" cy="180000"/>
                </a:xfrm>
                <a:prstGeom prst="roundRect">
                  <a:avLst/>
                </a:prstGeom>
                <a:solidFill>
                  <a:srgbClr val="4D4F53"/>
                </a:solidFill>
                <a:ln w="0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4" name="Rectangle à coins arrondis 243"/>
                <p:cNvSpPr/>
                <p:nvPr/>
              </p:nvSpPr>
              <p:spPr>
                <a:xfrm rot="68635">
                  <a:off x="4482933" y="1607250"/>
                  <a:ext cx="252000" cy="144000"/>
                </a:xfrm>
                <a:prstGeom prst="roundRect">
                  <a:avLst/>
                </a:prstGeom>
                <a:solidFill>
                  <a:srgbClr val="4D4F53"/>
                </a:solidFill>
                <a:ln w="0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231" name="Connecteur droit 230"/>
              <p:cNvCxnSpPr/>
              <p:nvPr/>
            </p:nvCxnSpPr>
            <p:spPr>
              <a:xfrm flipH="1">
                <a:off x="6829779" y="1949890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2" name="Connecteur droit 231"/>
              <p:cNvCxnSpPr/>
              <p:nvPr/>
            </p:nvCxnSpPr>
            <p:spPr>
              <a:xfrm rot="5400000" flipH="1">
                <a:off x="6943178" y="2054542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3" name="Connecteur droit 232"/>
              <p:cNvCxnSpPr/>
              <p:nvPr/>
            </p:nvCxnSpPr>
            <p:spPr>
              <a:xfrm rot="5400000" flipH="1">
                <a:off x="6719946" y="2054542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4" name="Connecteur droit 233"/>
              <p:cNvCxnSpPr/>
              <p:nvPr/>
            </p:nvCxnSpPr>
            <p:spPr>
              <a:xfrm flipH="1">
                <a:off x="6829791" y="2171558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5" name="Connecteur droit 234"/>
              <p:cNvCxnSpPr/>
              <p:nvPr/>
            </p:nvCxnSpPr>
            <p:spPr>
              <a:xfrm rot="1800000" flipH="1">
                <a:off x="6887037" y="1964763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6" name="Connecteur droit 235"/>
              <p:cNvCxnSpPr/>
              <p:nvPr/>
            </p:nvCxnSpPr>
            <p:spPr>
              <a:xfrm rot="3600000" flipH="1">
                <a:off x="6928293" y="2004637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7" name="Connecteur droit 236"/>
              <p:cNvCxnSpPr/>
              <p:nvPr/>
            </p:nvCxnSpPr>
            <p:spPr>
              <a:xfrm rot="19800000" flipH="1">
                <a:off x="6773687" y="1965214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8" name="Connecteur droit 237"/>
              <p:cNvCxnSpPr/>
              <p:nvPr/>
            </p:nvCxnSpPr>
            <p:spPr>
              <a:xfrm rot="18000000" flipH="1">
                <a:off x="6733419" y="2004637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9" name="Connecteur droit 238"/>
              <p:cNvCxnSpPr/>
              <p:nvPr/>
            </p:nvCxnSpPr>
            <p:spPr>
              <a:xfrm rot="19800000" flipH="1" flipV="1">
                <a:off x="6885912" y="2155583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0" name="Connecteur droit 239"/>
              <p:cNvCxnSpPr/>
              <p:nvPr/>
            </p:nvCxnSpPr>
            <p:spPr>
              <a:xfrm rot="18000000" flipH="1" flipV="1">
                <a:off x="6927168" y="2115709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1" name="Connecteur droit 240"/>
              <p:cNvCxnSpPr/>
              <p:nvPr/>
            </p:nvCxnSpPr>
            <p:spPr>
              <a:xfrm rot="1800000" flipH="1" flipV="1">
                <a:off x="6772562" y="2155132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2" name="Connecteur droit 241"/>
              <p:cNvCxnSpPr/>
              <p:nvPr/>
            </p:nvCxnSpPr>
            <p:spPr>
              <a:xfrm rot="3600000" flipH="1" flipV="1">
                <a:off x="6732294" y="2115709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25" name="ZoneTexte 224"/>
            <p:cNvSpPr txBox="1"/>
            <p:nvPr/>
          </p:nvSpPr>
          <p:spPr>
            <a:xfrm>
              <a:off x="6588224" y="1889189"/>
              <a:ext cx="360000" cy="15388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400" dirty="0" smtClean="0"/>
                <a:t>+75’</a:t>
              </a:r>
              <a:endParaRPr lang="fr-FR" sz="400" dirty="0"/>
            </a:p>
          </p:txBody>
        </p:sp>
      </p:grpSp>
      <p:grpSp>
        <p:nvGrpSpPr>
          <p:cNvPr id="275" name="Groupe 274"/>
          <p:cNvGrpSpPr/>
          <p:nvPr/>
        </p:nvGrpSpPr>
        <p:grpSpPr>
          <a:xfrm>
            <a:off x="492247" y="2862422"/>
            <a:ext cx="6822953" cy="321239"/>
            <a:chOff x="396372" y="3175923"/>
            <a:chExt cx="6572254" cy="321239"/>
          </a:xfrm>
        </p:grpSpPr>
        <p:sp>
          <p:nvSpPr>
            <p:cNvPr id="276" name="Espace réservé du texte 10"/>
            <p:cNvSpPr txBox="1">
              <a:spLocks/>
            </p:cNvSpPr>
            <p:nvPr/>
          </p:nvSpPr>
          <p:spPr>
            <a:xfrm>
              <a:off x="405763" y="3175923"/>
              <a:ext cx="6562863" cy="321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16" tIns="45708" rIns="91416" bIns="45708" anchor="ctr"/>
            <a:lstStyle>
              <a:lvl1pPr marL="0" indent="0" algn="l" rtl="0" eaLnBrk="0" fontAlgn="base" hangingPunct="0">
                <a:spcBef>
                  <a:spcPct val="20000"/>
                </a:spcBef>
                <a:spcAft>
                  <a:spcPct val="0"/>
                </a:spcAft>
                <a:buNone/>
                <a:defRPr lang="fr-FR" sz="1100" b="1" u="none" baseline="0" dirty="0">
                  <a:solidFill>
                    <a:srgbClr val="E05206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r>
                <a:rPr lang="fr-FR" sz="1050" dirty="0" smtClean="0">
                  <a:solidFill>
                    <a:srgbClr val="A1006B"/>
                  </a:solidFill>
                </a:rPr>
                <a:t>  CIRCULATION ASSURÉE PAR BUS ENTRE VERSAILLES-CHANTIERS, PLAISIR-GRIGNON ET DREUX</a:t>
              </a:r>
              <a:endParaRPr lang="fr-FR" sz="1050" dirty="0">
                <a:solidFill>
                  <a:srgbClr val="A1006B"/>
                </a:solidFill>
              </a:endParaRPr>
            </a:p>
          </p:txBody>
        </p:sp>
        <p:pic>
          <p:nvPicPr>
            <p:cNvPr id="277" name="Image 27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461" t="33990" r="22654" b="11775"/>
            <a:stretch/>
          </p:blipFill>
          <p:spPr>
            <a:xfrm>
              <a:off x="396372" y="3268142"/>
              <a:ext cx="135917" cy="136800"/>
            </a:xfrm>
            <a:prstGeom prst="rect">
              <a:avLst/>
            </a:prstGeom>
          </p:spPr>
        </p:pic>
      </p:grpSp>
      <p:grpSp>
        <p:nvGrpSpPr>
          <p:cNvPr id="280" name="Groupe 279"/>
          <p:cNvGrpSpPr/>
          <p:nvPr/>
        </p:nvGrpSpPr>
        <p:grpSpPr>
          <a:xfrm>
            <a:off x="1765099" y="7140598"/>
            <a:ext cx="414000" cy="1512000"/>
            <a:chOff x="4163336" y="4258982"/>
            <a:chExt cx="414000" cy="2369206"/>
          </a:xfrm>
        </p:grpSpPr>
        <p:cxnSp>
          <p:nvCxnSpPr>
            <p:cNvPr id="281" name="Connecteur droit 280"/>
            <p:cNvCxnSpPr/>
            <p:nvPr/>
          </p:nvCxnSpPr>
          <p:spPr bwMode="auto">
            <a:xfrm>
              <a:off x="4163336" y="4258982"/>
              <a:ext cx="414000" cy="236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4D4F5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2" name="Connecteur droit 281"/>
            <p:cNvCxnSpPr/>
            <p:nvPr/>
          </p:nvCxnSpPr>
          <p:spPr bwMode="auto">
            <a:xfrm flipH="1">
              <a:off x="4163336" y="4259388"/>
              <a:ext cx="414000" cy="236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4D4F5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669"/>
              </p:ext>
            </p:extLst>
          </p:nvPr>
        </p:nvGraphicFramePr>
        <p:xfrm>
          <a:off x="501996" y="3587127"/>
          <a:ext cx="5333335" cy="2624073"/>
        </p:xfrm>
        <a:graphic>
          <a:graphicData uri="http://schemas.openxmlformats.org/drawingml/2006/table">
            <a:tbl>
              <a:tblPr bandRow="1"/>
              <a:tblGrid>
                <a:gridCol w="885410"/>
                <a:gridCol w="39593"/>
                <a:gridCol w="424996"/>
                <a:gridCol w="424996"/>
                <a:gridCol w="39593"/>
                <a:gridCol w="424996"/>
                <a:gridCol w="424996"/>
                <a:gridCol w="39593"/>
                <a:gridCol w="424996"/>
                <a:gridCol w="424996"/>
                <a:gridCol w="39593"/>
                <a:gridCol w="424996"/>
                <a:gridCol w="424996"/>
                <a:gridCol w="39593"/>
                <a:gridCol w="424996"/>
                <a:gridCol w="424996"/>
              </a:tblGrid>
              <a:tr h="207897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1" i="0" u="none" strike="noStrike" dirty="0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1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</a:tr>
              <a:tr h="100426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1" i="0" u="none" strike="noStrike" dirty="0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Paris-Montparnasse 1-2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1" i="0" u="none" strike="noStrike" dirty="0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 dirty="0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22:20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 dirty="0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22:58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 dirty="0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23:05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 dirty="0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23:58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 dirty="0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00:05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Vanves-Malakoff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22:25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23:10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00:10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Clamart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22:27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23:12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00:12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Meudon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22:31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23:16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00:16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Bellevue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22:33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23:18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00:18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Sèvres-Rive-Gauche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22:36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23:21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00:21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Chaville-Rive-Gauche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22:39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23:24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00:24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Viroflay-Rive-Gauche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22:42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23:27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00:27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1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Versailles-Chantiers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1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22:46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22:57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23:11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23:22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23:31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23:41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00:11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00:22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00:31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00:41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Saint-Cyr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23:07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23:51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00:51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Fontenay-le-Fleury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23:14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23:58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00:58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Villepreux-les-Clayes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23:26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00:10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01:10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Plaisir-les-Clayes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23:36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00:20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I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01:20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1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Plaisir-Grignon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1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23:41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23:42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00:25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00:42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01:25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Villiers-Neauphle-Pont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23:55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00:55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Montfort-l’Amaury-Méré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00:03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01:03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Garancières-La-Queue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00:11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01:11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Orgerus-Béhoust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00:23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01:23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Tacoignières-Richebourg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00:31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01:31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Houdan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00:44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01:44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Marchezais-Broué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00:56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01:56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0989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1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Dreux</a:t>
                      </a:r>
                    </a:p>
                  </a:txBody>
                  <a:tcPr marL="6807" marR="6807" marT="6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1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01:10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A1006B"/>
                          </a:solidFill>
                          <a:effectLst/>
                          <a:latin typeface="Arial"/>
                        </a:rPr>
                        <a:t>02:10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</a:tr>
              <a:tr h="194981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Allongement du temps de parcours</a:t>
                      </a:r>
                    </a:p>
                  </a:txBody>
                  <a:tcPr marL="6807" marR="6807" marT="68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600" b="0" i="0" u="none" strike="noStrike">
                          <a:solidFill>
                            <a:srgbClr val="3C373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D7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D7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D7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D7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1" name="Picture 6" descr="picto_trai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673" y="3628848"/>
            <a:ext cx="154537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Image 2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61" t="33990" r="22654" b="11775"/>
          <a:stretch/>
        </p:blipFill>
        <p:spPr>
          <a:xfrm>
            <a:off x="1989262" y="3627785"/>
            <a:ext cx="135917" cy="136800"/>
          </a:xfrm>
          <a:prstGeom prst="rect">
            <a:avLst/>
          </a:prstGeom>
        </p:spPr>
      </p:pic>
      <p:pic>
        <p:nvPicPr>
          <p:cNvPr id="33" name="Picture 6" descr="picto_trai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847" y="3626722"/>
            <a:ext cx="154537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Image 3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61" t="33990" r="22654" b="11775"/>
          <a:stretch/>
        </p:blipFill>
        <p:spPr>
          <a:xfrm>
            <a:off x="2889159" y="3626312"/>
            <a:ext cx="135917" cy="136800"/>
          </a:xfrm>
          <a:prstGeom prst="rect">
            <a:avLst/>
          </a:prstGeom>
        </p:spPr>
      </p:pic>
      <p:pic>
        <p:nvPicPr>
          <p:cNvPr id="29" name="Picture 6" descr="picto_trai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855" y="3613945"/>
            <a:ext cx="154537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Image 3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61" t="33990" r="22654" b="11775"/>
          <a:stretch/>
        </p:blipFill>
        <p:spPr>
          <a:xfrm>
            <a:off x="3768456" y="3624870"/>
            <a:ext cx="135917" cy="136800"/>
          </a:xfrm>
          <a:prstGeom prst="rect">
            <a:avLst/>
          </a:prstGeom>
        </p:spPr>
      </p:pic>
      <p:pic>
        <p:nvPicPr>
          <p:cNvPr id="35" name="Picture 6" descr="picto_trai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142" y="3627785"/>
            <a:ext cx="154537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Image 3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61" t="33990" r="22654" b="11775"/>
          <a:stretch/>
        </p:blipFill>
        <p:spPr>
          <a:xfrm>
            <a:off x="4655412" y="3630241"/>
            <a:ext cx="135917" cy="136800"/>
          </a:xfrm>
          <a:prstGeom prst="rect">
            <a:avLst/>
          </a:prstGeom>
        </p:spPr>
      </p:pic>
      <p:pic>
        <p:nvPicPr>
          <p:cNvPr id="288" name="Picture 6" descr="picto_trai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097" y="3624516"/>
            <a:ext cx="154537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" name="Image 28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61" t="33990" r="22654" b="11775"/>
          <a:stretch/>
        </p:blipFill>
        <p:spPr>
          <a:xfrm>
            <a:off x="5554321" y="3630177"/>
            <a:ext cx="135917" cy="136800"/>
          </a:xfrm>
          <a:prstGeom prst="rect">
            <a:avLst/>
          </a:prstGeom>
        </p:spPr>
      </p:pic>
      <p:grpSp>
        <p:nvGrpSpPr>
          <p:cNvPr id="367" name="Groupe 366"/>
          <p:cNvGrpSpPr/>
          <p:nvPr/>
        </p:nvGrpSpPr>
        <p:grpSpPr>
          <a:xfrm>
            <a:off x="5239956" y="6020473"/>
            <a:ext cx="349953" cy="186496"/>
            <a:chOff x="6588224" y="1845087"/>
            <a:chExt cx="360000" cy="198000"/>
          </a:xfrm>
        </p:grpSpPr>
        <p:grpSp>
          <p:nvGrpSpPr>
            <p:cNvPr id="368" name="Groupe 367"/>
            <p:cNvGrpSpPr>
              <a:grpSpLocks noChangeAspect="1"/>
            </p:cNvGrpSpPr>
            <p:nvPr/>
          </p:nvGrpSpPr>
          <p:grpSpPr>
            <a:xfrm>
              <a:off x="6688716" y="1845087"/>
              <a:ext cx="151973" cy="198000"/>
              <a:chOff x="6688716" y="1845087"/>
              <a:chExt cx="279969" cy="364762"/>
            </a:xfrm>
          </p:grpSpPr>
          <p:sp>
            <p:nvSpPr>
              <p:cNvPr id="370" name="Ellipse 369"/>
              <p:cNvSpPr/>
              <p:nvPr/>
            </p:nvSpPr>
            <p:spPr>
              <a:xfrm>
                <a:off x="6688716" y="1929910"/>
                <a:ext cx="279969" cy="27993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4D4F5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n w="9525">
                    <a:solidFill>
                      <a:schemeClr val="tx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371" name="Groupe 370"/>
              <p:cNvGrpSpPr/>
              <p:nvPr/>
            </p:nvGrpSpPr>
            <p:grpSpPr>
              <a:xfrm rot="21300000">
                <a:off x="6918090" y="1936834"/>
                <a:ext cx="33870" cy="25938"/>
                <a:chOff x="5188272" y="2024957"/>
                <a:chExt cx="217785" cy="166779"/>
              </a:xfrm>
            </p:grpSpPr>
            <p:sp>
              <p:nvSpPr>
                <p:cNvPr id="391" name="Rectangle à coins arrondis 390"/>
                <p:cNvSpPr/>
                <p:nvPr/>
              </p:nvSpPr>
              <p:spPr>
                <a:xfrm rot="2665520">
                  <a:off x="5188272" y="2083736"/>
                  <a:ext cx="108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2" name="Rectangle à coins arrondis 391"/>
                <p:cNvSpPr/>
                <p:nvPr/>
              </p:nvSpPr>
              <p:spPr>
                <a:xfrm rot="2665520">
                  <a:off x="5190057" y="2024957"/>
                  <a:ext cx="216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72" name="Groupe 371"/>
              <p:cNvGrpSpPr/>
              <p:nvPr/>
            </p:nvGrpSpPr>
            <p:grpSpPr>
              <a:xfrm rot="16620000">
                <a:off x="6706588" y="1934158"/>
                <a:ext cx="33870" cy="25938"/>
                <a:chOff x="5188272" y="2024957"/>
                <a:chExt cx="217785" cy="166779"/>
              </a:xfrm>
            </p:grpSpPr>
            <p:sp>
              <p:nvSpPr>
                <p:cNvPr id="389" name="Rectangle à coins arrondis 388"/>
                <p:cNvSpPr/>
                <p:nvPr/>
              </p:nvSpPr>
              <p:spPr>
                <a:xfrm rot="2665520">
                  <a:off x="5188272" y="2083736"/>
                  <a:ext cx="108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0" name="Rectangle à coins arrondis 389"/>
                <p:cNvSpPr/>
                <p:nvPr/>
              </p:nvSpPr>
              <p:spPr>
                <a:xfrm rot="2665520">
                  <a:off x="5190057" y="2024957"/>
                  <a:ext cx="216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73" name="Ellipse 372"/>
              <p:cNvSpPr/>
              <p:nvPr/>
            </p:nvSpPr>
            <p:spPr>
              <a:xfrm>
                <a:off x="6786710" y="1845087"/>
                <a:ext cx="83981" cy="83982"/>
              </a:xfrm>
              <a:prstGeom prst="ellipse">
                <a:avLst/>
              </a:prstGeom>
              <a:solidFill>
                <a:schemeClr val="bg1"/>
              </a:solidFill>
              <a:ln w="9525" cmpd="sng">
                <a:solidFill>
                  <a:srgbClr val="4D4F5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n w="9525">
                    <a:solidFill>
                      <a:schemeClr val="tx1"/>
                    </a:solidFill>
                  </a:ln>
                </a:endParaRPr>
              </a:p>
            </p:txBody>
          </p:sp>
          <p:grpSp>
            <p:nvGrpSpPr>
              <p:cNvPr id="374" name="Groupe 373"/>
              <p:cNvGrpSpPr/>
              <p:nvPr/>
            </p:nvGrpSpPr>
            <p:grpSpPr>
              <a:xfrm>
                <a:off x="6814011" y="1892737"/>
                <a:ext cx="28800" cy="36000"/>
                <a:chOff x="4482933" y="1607250"/>
                <a:chExt cx="252000" cy="323460"/>
              </a:xfrm>
            </p:grpSpPr>
            <p:sp>
              <p:nvSpPr>
                <p:cNvPr id="387" name="Rectangle à coins arrondis 386"/>
                <p:cNvSpPr/>
                <p:nvPr/>
              </p:nvSpPr>
              <p:spPr>
                <a:xfrm rot="68635">
                  <a:off x="4554003" y="1750710"/>
                  <a:ext cx="108000" cy="180000"/>
                </a:xfrm>
                <a:prstGeom prst="roundRect">
                  <a:avLst/>
                </a:prstGeom>
                <a:solidFill>
                  <a:srgbClr val="4D4F53"/>
                </a:solidFill>
                <a:ln w="0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88" name="Rectangle à coins arrondis 387"/>
                <p:cNvSpPr/>
                <p:nvPr/>
              </p:nvSpPr>
              <p:spPr>
                <a:xfrm rot="68635">
                  <a:off x="4482933" y="1607250"/>
                  <a:ext cx="252000" cy="144000"/>
                </a:xfrm>
                <a:prstGeom prst="roundRect">
                  <a:avLst/>
                </a:prstGeom>
                <a:solidFill>
                  <a:srgbClr val="4D4F53"/>
                </a:solidFill>
                <a:ln w="0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375" name="Connecteur droit 374"/>
              <p:cNvCxnSpPr/>
              <p:nvPr/>
            </p:nvCxnSpPr>
            <p:spPr>
              <a:xfrm flipH="1">
                <a:off x="6829779" y="1949890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6" name="Connecteur droit 375"/>
              <p:cNvCxnSpPr/>
              <p:nvPr/>
            </p:nvCxnSpPr>
            <p:spPr>
              <a:xfrm rot="5400000" flipH="1">
                <a:off x="6943178" y="2054542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7" name="Connecteur droit 376"/>
              <p:cNvCxnSpPr/>
              <p:nvPr/>
            </p:nvCxnSpPr>
            <p:spPr>
              <a:xfrm rot="5400000" flipH="1">
                <a:off x="6719946" y="2054542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8" name="Connecteur droit 377"/>
              <p:cNvCxnSpPr/>
              <p:nvPr/>
            </p:nvCxnSpPr>
            <p:spPr>
              <a:xfrm flipH="1">
                <a:off x="6829791" y="2171558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9" name="Connecteur droit 378"/>
              <p:cNvCxnSpPr/>
              <p:nvPr/>
            </p:nvCxnSpPr>
            <p:spPr>
              <a:xfrm rot="1800000" flipH="1">
                <a:off x="6887037" y="1964763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0" name="Connecteur droit 379"/>
              <p:cNvCxnSpPr/>
              <p:nvPr/>
            </p:nvCxnSpPr>
            <p:spPr>
              <a:xfrm rot="3600000" flipH="1">
                <a:off x="6928293" y="2004637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1" name="Connecteur droit 380"/>
              <p:cNvCxnSpPr/>
              <p:nvPr/>
            </p:nvCxnSpPr>
            <p:spPr>
              <a:xfrm rot="19800000" flipH="1">
                <a:off x="6773687" y="1965214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2" name="Connecteur droit 381"/>
              <p:cNvCxnSpPr/>
              <p:nvPr/>
            </p:nvCxnSpPr>
            <p:spPr>
              <a:xfrm rot="18000000" flipH="1">
                <a:off x="6733419" y="2004637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3" name="Connecteur droit 382"/>
              <p:cNvCxnSpPr/>
              <p:nvPr/>
            </p:nvCxnSpPr>
            <p:spPr>
              <a:xfrm rot="19800000" flipH="1" flipV="1">
                <a:off x="6885912" y="2155583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4" name="Connecteur droit 383"/>
              <p:cNvCxnSpPr/>
              <p:nvPr/>
            </p:nvCxnSpPr>
            <p:spPr>
              <a:xfrm rot="18000000" flipH="1" flipV="1">
                <a:off x="6927168" y="2115709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5" name="Connecteur droit 384"/>
              <p:cNvCxnSpPr/>
              <p:nvPr/>
            </p:nvCxnSpPr>
            <p:spPr>
              <a:xfrm rot="1800000" flipH="1" flipV="1">
                <a:off x="6772562" y="2155132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6" name="Connecteur droit 385"/>
              <p:cNvCxnSpPr/>
              <p:nvPr/>
            </p:nvCxnSpPr>
            <p:spPr>
              <a:xfrm rot="3600000" flipH="1" flipV="1">
                <a:off x="6732294" y="2115709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69" name="ZoneTexte 368"/>
            <p:cNvSpPr txBox="1"/>
            <p:nvPr/>
          </p:nvSpPr>
          <p:spPr>
            <a:xfrm>
              <a:off x="6588224" y="1889189"/>
              <a:ext cx="360000" cy="15388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400" dirty="0" smtClean="0"/>
                <a:t>+35’</a:t>
              </a:r>
              <a:endParaRPr lang="fr-FR" sz="400" dirty="0"/>
            </a:p>
          </p:txBody>
        </p:sp>
      </p:grpSp>
      <p:grpSp>
        <p:nvGrpSpPr>
          <p:cNvPr id="393" name="Groupe 392"/>
          <p:cNvGrpSpPr/>
          <p:nvPr/>
        </p:nvGrpSpPr>
        <p:grpSpPr>
          <a:xfrm>
            <a:off x="3453252" y="6019847"/>
            <a:ext cx="349953" cy="186496"/>
            <a:chOff x="6588224" y="1845087"/>
            <a:chExt cx="360000" cy="198000"/>
          </a:xfrm>
        </p:grpSpPr>
        <p:grpSp>
          <p:nvGrpSpPr>
            <p:cNvPr id="394" name="Groupe 393"/>
            <p:cNvGrpSpPr>
              <a:grpSpLocks noChangeAspect="1"/>
            </p:cNvGrpSpPr>
            <p:nvPr/>
          </p:nvGrpSpPr>
          <p:grpSpPr>
            <a:xfrm>
              <a:off x="6688716" y="1845087"/>
              <a:ext cx="151973" cy="198000"/>
              <a:chOff x="6688716" y="1845087"/>
              <a:chExt cx="279969" cy="364762"/>
            </a:xfrm>
          </p:grpSpPr>
          <p:sp>
            <p:nvSpPr>
              <p:cNvPr id="396" name="Ellipse 395"/>
              <p:cNvSpPr/>
              <p:nvPr/>
            </p:nvSpPr>
            <p:spPr>
              <a:xfrm>
                <a:off x="6688716" y="1929910"/>
                <a:ext cx="279969" cy="27993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4D4F5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n w="9525">
                    <a:solidFill>
                      <a:schemeClr val="tx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397" name="Groupe 396"/>
              <p:cNvGrpSpPr/>
              <p:nvPr/>
            </p:nvGrpSpPr>
            <p:grpSpPr>
              <a:xfrm rot="21300000">
                <a:off x="6918090" y="1936834"/>
                <a:ext cx="33870" cy="25938"/>
                <a:chOff x="5188272" y="2024957"/>
                <a:chExt cx="217785" cy="166779"/>
              </a:xfrm>
            </p:grpSpPr>
            <p:sp>
              <p:nvSpPr>
                <p:cNvPr id="417" name="Rectangle à coins arrondis 416"/>
                <p:cNvSpPr/>
                <p:nvPr/>
              </p:nvSpPr>
              <p:spPr>
                <a:xfrm rot="2665520">
                  <a:off x="5188272" y="2083736"/>
                  <a:ext cx="108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8" name="Rectangle à coins arrondis 417"/>
                <p:cNvSpPr/>
                <p:nvPr/>
              </p:nvSpPr>
              <p:spPr>
                <a:xfrm rot="2665520">
                  <a:off x="5190057" y="2024957"/>
                  <a:ext cx="216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98" name="Groupe 397"/>
              <p:cNvGrpSpPr/>
              <p:nvPr/>
            </p:nvGrpSpPr>
            <p:grpSpPr>
              <a:xfrm rot="16620000">
                <a:off x="6706588" y="1934158"/>
                <a:ext cx="33870" cy="25938"/>
                <a:chOff x="5188272" y="2024957"/>
                <a:chExt cx="217785" cy="166779"/>
              </a:xfrm>
            </p:grpSpPr>
            <p:sp>
              <p:nvSpPr>
                <p:cNvPr id="415" name="Rectangle à coins arrondis 414"/>
                <p:cNvSpPr/>
                <p:nvPr/>
              </p:nvSpPr>
              <p:spPr>
                <a:xfrm rot="2665520">
                  <a:off x="5188272" y="2083736"/>
                  <a:ext cx="108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6" name="Rectangle à coins arrondis 415"/>
                <p:cNvSpPr/>
                <p:nvPr/>
              </p:nvSpPr>
              <p:spPr>
                <a:xfrm rot="2665520">
                  <a:off x="5190057" y="2024957"/>
                  <a:ext cx="216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99" name="Ellipse 398"/>
              <p:cNvSpPr/>
              <p:nvPr/>
            </p:nvSpPr>
            <p:spPr>
              <a:xfrm>
                <a:off x="6786710" y="1845087"/>
                <a:ext cx="83981" cy="83982"/>
              </a:xfrm>
              <a:prstGeom prst="ellipse">
                <a:avLst/>
              </a:prstGeom>
              <a:solidFill>
                <a:schemeClr val="bg1"/>
              </a:solidFill>
              <a:ln w="9525" cmpd="sng">
                <a:solidFill>
                  <a:srgbClr val="4D4F5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n w="9525">
                    <a:solidFill>
                      <a:schemeClr val="tx1"/>
                    </a:solidFill>
                  </a:ln>
                </a:endParaRPr>
              </a:p>
            </p:txBody>
          </p:sp>
          <p:grpSp>
            <p:nvGrpSpPr>
              <p:cNvPr id="400" name="Groupe 399"/>
              <p:cNvGrpSpPr/>
              <p:nvPr/>
            </p:nvGrpSpPr>
            <p:grpSpPr>
              <a:xfrm>
                <a:off x="6814011" y="1892737"/>
                <a:ext cx="28800" cy="36000"/>
                <a:chOff x="4482933" y="1607250"/>
                <a:chExt cx="252000" cy="323460"/>
              </a:xfrm>
            </p:grpSpPr>
            <p:sp>
              <p:nvSpPr>
                <p:cNvPr id="413" name="Rectangle à coins arrondis 412"/>
                <p:cNvSpPr/>
                <p:nvPr/>
              </p:nvSpPr>
              <p:spPr>
                <a:xfrm rot="68635">
                  <a:off x="4554003" y="1750710"/>
                  <a:ext cx="108000" cy="180000"/>
                </a:xfrm>
                <a:prstGeom prst="roundRect">
                  <a:avLst/>
                </a:prstGeom>
                <a:solidFill>
                  <a:srgbClr val="4D4F53"/>
                </a:solidFill>
                <a:ln w="0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4" name="Rectangle à coins arrondis 413"/>
                <p:cNvSpPr/>
                <p:nvPr/>
              </p:nvSpPr>
              <p:spPr>
                <a:xfrm rot="68635">
                  <a:off x="4482933" y="1607250"/>
                  <a:ext cx="252000" cy="144000"/>
                </a:xfrm>
                <a:prstGeom prst="roundRect">
                  <a:avLst/>
                </a:prstGeom>
                <a:solidFill>
                  <a:srgbClr val="4D4F53"/>
                </a:solidFill>
                <a:ln w="0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401" name="Connecteur droit 400"/>
              <p:cNvCxnSpPr/>
              <p:nvPr/>
            </p:nvCxnSpPr>
            <p:spPr>
              <a:xfrm flipH="1">
                <a:off x="6829779" y="1949890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2" name="Connecteur droit 401"/>
              <p:cNvCxnSpPr/>
              <p:nvPr/>
            </p:nvCxnSpPr>
            <p:spPr>
              <a:xfrm rot="5400000" flipH="1">
                <a:off x="6943178" y="2054542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3" name="Connecteur droit 402"/>
              <p:cNvCxnSpPr/>
              <p:nvPr/>
            </p:nvCxnSpPr>
            <p:spPr>
              <a:xfrm rot="5400000" flipH="1">
                <a:off x="6719946" y="2054542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4" name="Connecteur droit 403"/>
              <p:cNvCxnSpPr/>
              <p:nvPr/>
            </p:nvCxnSpPr>
            <p:spPr>
              <a:xfrm flipH="1">
                <a:off x="6829791" y="2171558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5" name="Connecteur droit 404"/>
              <p:cNvCxnSpPr/>
              <p:nvPr/>
            </p:nvCxnSpPr>
            <p:spPr>
              <a:xfrm rot="1800000" flipH="1">
                <a:off x="6887037" y="1964763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6" name="Connecteur droit 405"/>
              <p:cNvCxnSpPr/>
              <p:nvPr/>
            </p:nvCxnSpPr>
            <p:spPr>
              <a:xfrm rot="3600000" flipH="1">
                <a:off x="6928293" y="2004637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7" name="Connecteur droit 406"/>
              <p:cNvCxnSpPr/>
              <p:nvPr/>
            </p:nvCxnSpPr>
            <p:spPr>
              <a:xfrm rot="19800000" flipH="1">
                <a:off x="6773687" y="1965214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8" name="Connecteur droit 407"/>
              <p:cNvCxnSpPr/>
              <p:nvPr/>
            </p:nvCxnSpPr>
            <p:spPr>
              <a:xfrm rot="18000000" flipH="1">
                <a:off x="6733419" y="2004637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9" name="Connecteur droit 408"/>
              <p:cNvCxnSpPr/>
              <p:nvPr/>
            </p:nvCxnSpPr>
            <p:spPr>
              <a:xfrm rot="19800000" flipH="1" flipV="1">
                <a:off x="6885912" y="2155583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0" name="Connecteur droit 409"/>
              <p:cNvCxnSpPr/>
              <p:nvPr/>
            </p:nvCxnSpPr>
            <p:spPr>
              <a:xfrm rot="18000000" flipH="1" flipV="1">
                <a:off x="6927168" y="2115709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1" name="Connecteur droit 410"/>
              <p:cNvCxnSpPr/>
              <p:nvPr/>
            </p:nvCxnSpPr>
            <p:spPr>
              <a:xfrm rot="1800000" flipH="1" flipV="1">
                <a:off x="6772562" y="2155132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2" name="Connecteur droit 411"/>
              <p:cNvCxnSpPr/>
              <p:nvPr/>
            </p:nvCxnSpPr>
            <p:spPr>
              <a:xfrm rot="3600000" flipH="1" flipV="1">
                <a:off x="6732294" y="2115709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95" name="ZoneTexte 394"/>
            <p:cNvSpPr txBox="1"/>
            <p:nvPr/>
          </p:nvSpPr>
          <p:spPr>
            <a:xfrm>
              <a:off x="6588224" y="1889189"/>
              <a:ext cx="360000" cy="15388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400" dirty="0" smtClean="0"/>
                <a:t>+35’</a:t>
              </a:r>
              <a:endParaRPr lang="fr-FR" sz="400" dirty="0"/>
            </a:p>
          </p:txBody>
        </p:sp>
      </p:grpSp>
      <p:grpSp>
        <p:nvGrpSpPr>
          <p:cNvPr id="419" name="Groupe 418"/>
          <p:cNvGrpSpPr/>
          <p:nvPr/>
        </p:nvGrpSpPr>
        <p:grpSpPr>
          <a:xfrm>
            <a:off x="1666041" y="6019838"/>
            <a:ext cx="349953" cy="186496"/>
            <a:chOff x="6588224" y="1845087"/>
            <a:chExt cx="360000" cy="198000"/>
          </a:xfrm>
        </p:grpSpPr>
        <p:grpSp>
          <p:nvGrpSpPr>
            <p:cNvPr id="420" name="Groupe 419"/>
            <p:cNvGrpSpPr>
              <a:grpSpLocks noChangeAspect="1"/>
            </p:cNvGrpSpPr>
            <p:nvPr/>
          </p:nvGrpSpPr>
          <p:grpSpPr>
            <a:xfrm>
              <a:off x="6688716" y="1845087"/>
              <a:ext cx="151973" cy="198000"/>
              <a:chOff x="6688716" y="1845087"/>
              <a:chExt cx="279969" cy="364762"/>
            </a:xfrm>
          </p:grpSpPr>
          <p:sp>
            <p:nvSpPr>
              <p:cNvPr id="422" name="Ellipse 421"/>
              <p:cNvSpPr/>
              <p:nvPr/>
            </p:nvSpPr>
            <p:spPr>
              <a:xfrm>
                <a:off x="6688716" y="1929910"/>
                <a:ext cx="279969" cy="27993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4D4F5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n w="9525">
                    <a:solidFill>
                      <a:schemeClr val="tx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423" name="Groupe 422"/>
              <p:cNvGrpSpPr/>
              <p:nvPr/>
            </p:nvGrpSpPr>
            <p:grpSpPr>
              <a:xfrm rot="21300000">
                <a:off x="6918090" y="1936834"/>
                <a:ext cx="33870" cy="25938"/>
                <a:chOff x="5188272" y="2024957"/>
                <a:chExt cx="217785" cy="166779"/>
              </a:xfrm>
            </p:grpSpPr>
            <p:sp>
              <p:nvSpPr>
                <p:cNvPr id="443" name="Rectangle à coins arrondis 442"/>
                <p:cNvSpPr/>
                <p:nvPr/>
              </p:nvSpPr>
              <p:spPr>
                <a:xfrm rot="2665520">
                  <a:off x="5188272" y="2083736"/>
                  <a:ext cx="108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4" name="Rectangle à coins arrondis 443"/>
                <p:cNvSpPr/>
                <p:nvPr/>
              </p:nvSpPr>
              <p:spPr>
                <a:xfrm rot="2665520">
                  <a:off x="5190057" y="2024957"/>
                  <a:ext cx="216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24" name="Groupe 423"/>
              <p:cNvGrpSpPr/>
              <p:nvPr/>
            </p:nvGrpSpPr>
            <p:grpSpPr>
              <a:xfrm rot="16620000">
                <a:off x="6706588" y="1934158"/>
                <a:ext cx="33870" cy="25938"/>
                <a:chOff x="5188272" y="2024957"/>
                <a:chExt cx="217785" cy="166779"/>
              </a:xfrm>
            </p:grpSpPr>
            <p:sp>
              <p:nvSpPr>
                <p:cNvPr id="441" name="Rectangle à coins arrondis 440"/>
                <p:cNvSpPr/>
                <p:nvPr/>
              </p:nvSpPr>
              <p:spPr>
                <a:xfrm rot="2665520">
                  <a:off x="5188272" y="2083736"/>
                  <a:ext cx="108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2" name="Rectangle à coins arrondis 441"/>
                <p:cNvSpPr/>
                <p:nvPr/>
              </p:nvSpPr>
              <p:spPr>
                <a:xfrm rot="2665520">
                  <a:off x="5190057" y="2024957"/>
                  <a:ext cx="216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25" name="Ellipse 424"/>
              <p:cNvSpPr/>
              <p:nvPr/>
            </p:nvSpPr>
            <p:spPr>
              <a:xfrm>
                <a:off x="6786710" y="1845087"/>
                <a:ext cx="83981" cy="83982"/>
              </a:xfrm>
              <a:prstGeom prst="ellipse">
                <a:avLst/>
              </a:prstGeom>
              <a:solidFill>
                <a:schemeClr val="bg1"/>
              </a:solidFill>
              <a:ln w="9525" cmpd="sng">
                <a:solidFill>
                  <a:srgbClr val="4D4F5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n w="9525">
                    <a:solidFill>
                      <a:schemeClr val="tx1"/>
                    </a:solidFill>
                  </a:ln>
                </a:endParaRPr>
              </a:p>
            </p:txBody>
          </p:sp>
          <p:grpSp>
            <p:nvGrpSpPr>
              <p:cNvPr id="426" name="Groupe 425"/>
              <p:cNvGrpSpPr/>
              <p:nvPr/>
            </p:nvGrpSpPr>
            <p:grpSpPr>
              <a:xfrm>
                <a:off x="6814011" y="1892737"/>
                <a:ext cx="28800" cy="36000"/>
                <a:chOff x="4482933" y="1607250"/>
                <a:chExt cx="252000" cy="323460"/>
              </a:xfrm>
            </p:grpSpPr>
            <p:sp>
              <p:nvSpPr>
                <p:cNvPr id="439" name="Rectangle à coins arrondis 438"/>
                <p:cNvSpPr/>
                <p:nvPr/>
              </p:nvSpPr>
              <p:spPr>
                <a:xfrm rot="68635">
                  <a:off x="4554003" y="1750710"/>
                  <a:ext cx="108000" cy="180000"/>
                </a:xfrm>
                <a:prstGeom prst="roundRect">
                  <a:avLst/>
                </a:prstGeom>
                <a:solidFill>
                  <a:srgbClr val="4D4F53"/>
                </a:solidFill>
                <a:ln w="0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0" name="Rectangle à coins arrondis 439"/>
                <p:cNvSpPr/>
                <p:nvPr/>
              </p:nvSpPr>
              <p:spPr>
                <a:xfrm rot="68635">
                  <a:off x="4482933" y="1607250"/>
                  <a:ext cx="252000" cy="144000"/>
                </a:xfrm>
                <a:prstGeom prst="roundRect">
                  <a:avLst/>
                </a:prstGeom>
                <a:solidFill>
                  <a:srgbClr val="4D4F53"/>
                </a:solidFill>
                <a:ln w="0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427" name="Connecteur droit 426"/>
              <p:cNvCxnSpPr/>
              <p:nvPr/>
            </p:nvCxnSpPr>
            <p:spPr>
              <a:xfrm flipH="1">
                <a:off x="6829779" y="1949890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8" name="Connecteur droit 427"/>
              <p:cNvCxnSpPr/>
              <p:nvPr/>
            </p:nvCxnSpPr>
            <p:spPr>
              <a:xfrm rot="5400000" flipH="1">
                <a:off x="6943178" y="2054542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9" name="Connecteur droit 428"/>
              <p:cNvCxnSpPr/>
              <p:nvPr/>
            </p:nvCxnSpPr>
            <p:spPr>
              <a:xfrm rot="5400000" flipH="1">
                <a:off x="6719946" y="2054542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0" name="Connecteur droit 429"/>
              <p:cNvCxnSpPr/>
              <p:nvPr/>
            </p:nvCxnSpPr>
            <p:spPr>
              <a:xfrm flipH="1">
                <a:off x="6829791" y="2171558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1" name="Connecteur droit 430"/>
              <p:cNvCxnSpPr/>
              <p:nvPr/>
            </p:nvCxnSpPr>
            <p:spPr>
              <a:xfrm rot="1800000" flipH="1">
                <a:off x="6887037" y="1964763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2" name="Connecteur droit 431"/>
              <p:cNvCxnSpPr/>
              <p:nvPr/>
            </p:nvCxnSpPr>
            <p:spPr>
              <a:xfrm rot="3600000" flipH="1">
                <a:off x="6928293" y="2004637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3" name="Connecteur droit 432"/>
              <p:cNvCxnSpPr/>
              <p:nvPr/>
            </p:nvCxnSpPr>
            <p:spPr>
              <a:xfrm rot="19800000" flipH="1">
                <a:off x="6773687" y="1965214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4" name="Connecteur droit 433"/>
              <p:cNvCxnSpPr/>
              <p:nvPr/>
            </p:nvCxnSpPr>
            <p:spPr>
              <a:xfrm rot="18000000" flipH="1">
                <a:off x="6733419" y="2004637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5" name="Connecteur droit 434"/>
              <p:cNvCxnSpPr/>
              <p:nvPr/>
            </p:nvCxnSpPr>
            <p:spPr>
              <a:xfrm rot="19800000" flipH="1" flipV="1">
                <a:off x="6885912" y="2155583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6" name="Connecteur droit 435"/>
              <p:cNvCxnSpPr/>
              <p:nvPr/>
            </p:nvCxnSpPr>
            <p:spPr>
              <a:xfrm rot="18000000" flipH="1" flipV="1">
                <a:off x="6927168" y="2115709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7" name="Connecteur droit 436"/>
              <p:cNvCxnSpPr/>
              <p:nvPr/>
            </p:nvCxnSpPr>
            <p:spPr>
              <a:xfrm rot="1800000" flipH="1" flipV="1">
                <a:off x="6772562" y="2155132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8" name="Connecteur droit 437"/>
              <p:cNvCxnSpPr/>
              <p:nvPr/>
            </p:nvCxnSpPr>
            <p:spPr>
              <a:xfrm rot="3600000" flipH="1" flipV="1">
                <a:off x="6732294" y="2115709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21" name="ZoneTexte 420"/>
            <p:cNvSpPr txBox="1"/>
            <p:nvPr/>
          </p:nvSpPr>
          <p:spPr>
            <a:xfrm>
              <a:off x="6588224" y="1889189"/>
              <a:ext cx="360000" cy="15388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400" dirty="0" smtClean="0"/>
                <a:t>+35’</a:t>
              </a:r>
              <a:endParaRPr lang="fr-FR" sz="400" dirty="0"/>
            </a:p>
          </p:txBody>
        </p:sp>
      </p:grpSp>
      <p:grpSp>
        <p:nvGrpSpPr>
          <p:cNvPr id="445" name="Groupe 444"/>
          <p:cNvGrpSpPr/>
          <p:nvPr/>
        </p:nvGrpSpPr>
        <p:grpSpPr>
          <a:xfrm>
            <a:off x="2568996" y="6018938"/>
            <a:ext cx="349953" cy="190959"/>
            <a:chOff x="6588224" y="1845087"/>
            <a:chExt cx="360000" cy="202738"/>
          </a:xfrm>
        </p:grpSpPr>
        <p:grpSp>
          <p:nvGrpSpPr>
            <p:cNvPr id="446" name="Groupe 445"/>
            <p:cNvGrpSpPr>
              <a:grpSpLocks noChangeAspect="1"/>
            </p:cNvGrpSpPr>
            <p:nvPr/>
          </p:nvGrpSpPr>
          <p:grpSpPr>
            <a:xfrm>
              <a:off x="6688716" y="1845087"/>
              <a:ext cx="151973" cy="198000"/>
              <a:chOff x="6688716" y="1845087"/>
              <a:chExt cx="279969" cy="364762"/>
            </a:xfrm>
          </p:grpSpPr>
          <p:sp>
            <p:nvSpPr>
              <p:cNvPr id="448" name="Ellipse 447"/>
              <p:cNvSpPr/>
              <p:nvPr/>
            </p:nvSpPr>
            <p:spPr>
              <a:xfrm>
                <a:off x="6688716" y="1929910"/>
                <a:ext cx="279969" cy="27993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4D4F5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n w="9525">
                    <a:solidFill>
                      <a:schemeClr val="tx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449" name="Groupe 448"/>
              <p:cNvGrpSpPr/>
              <p:nvPr/>
            </p:nvGrpSpPr>
            <p:grpSpPr>
              <a:xfrm rot="21300000">
                <a:off x="6918090" y="1936834"/>
                <a:ext cx="33870" cy="25938"/>
                <a:chOff x="5188272" y="2024957"/>
                <a:chExt cx="217785" cy="166779"/>
              </a:xfrm>
            </p:grpSpPr>
            <p:sp>
              <p:nvSpPr>
                <p:cNvPr id="469" name="Rectangle à coins arrondis 468"/>
                <p:cNvSpPr/>
                <p:nvPr/>
              </p:nvSpPr>
              <p:spPr>
                <a:xfrm rot="2665520">
                  <a:off x="5188272" y="2083736"/>
                  <a:ext cx="108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70" name="Rectangle à coins arrondis 469"/>
                <p:cNvSpPr/>
                <p:nvPr/>
              </p:nvSpPr>
              <p:spPr>
                <a:xfrm rot="2665520">
                  <a:off x="5190057" y="2024957"/>
                  <a:ext cx="216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50" name="Groupe 449"/>
              <p:cNvGrpSpPr/>
              <p:nvPr/>
            </p:nvGrpSpPr>
            <p:grpSpPr>
              <a:xfrm rot="16620000">
                <a:off x="6706588" y="1934158"/>
                <a:ext cx="33870" cy="25938"/>
                <a:chOff x="5188272" y="2024957"/>
                <a:chExt cx="217785" cy="166779"/>
              </a:xfrm>
            </p:grpSpPr>
            <p:sp>
              <p:nvSpPr>
                <p:cNvPr id="467" name="Rectangle à coins arrondis 466"/>
                <p:cNvSpPr/>
                <p:nvPr/>
              </p:nvSpPr>
              <p:spPr>
                <a:xfrm rot="2665520">
                  <a:off x="5188272" y="2083736"/>
                  <a:ext cx="108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8" name="Rectangle à coins arrondis 467"/>
                <p:cNvSpPr/>
                <p:nvPr/>
              </p:nvSpPr>
              <p:spPr>
                <a:xfrm rot="2665520">
                  <a:off x="5190057" y="2024957"/>
                  <a:ext cx="216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51" name="Ellipse 450"/>
              <p:cNvSpPr/>
              <p:nvPr/>
            </p:nvSpPr>
            <p:spPr>
              <a:xfrm>
                <a:off x="6786710" y="1845087"/>
                <a:ext cx="83981" cy="83982"/>
              </a:xfrm>
              <a:prstGeom prst="ellipse">
                <a:avLst/>
              </a:prstGeom>
              <a:solidFill>
                <a:schemeClr val="bg1"/>
              </a:solidFill>
              <a:ln w="9525" cmpd="sng">
                <a:solidFill>
                  <a:srgbClr val="4D4F5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n w="9525">
                    <a:solidFill>
                      <a:schemeClr val="tx1"/>
                    </a:solidFill>
                  </a:ln>
                </a:endParaRPr>
              </a:p>
            </p:txBody>
          </p:sp>
          <p:grpSp>
            <p:nvGrpSpPr>
              <p:cNvPr id="452" name="Groupe 451"/>
              <p:cNvGrpSpPr/>
              <p:nvPr/>
            </p:nvGrpSpPr>
            <p:grpSpPr>
              <a:xfrm>
                <a:off x="6814011" y="1892737"/>
                <a:ext cx="28800" cy="36000"/>
                <a:chOff x="4482933" y="1607250"/>
                <a:chExt cx="252000" cy="323460"/>
              </a:xfrm>
            </p:grpSpPr>
            <p:sp>
              <p:nvSpPr>
                <p:cNvPr id="465" name="Rectangle à coins arrondis 464"/>
                <p:cNvSpPr/>
                <p:nvPr/>
              </p:nvSpPr>
              <p:spPr>
                <a:xfrm rot="68635">
                  <a:off x="4554003" y="1750710"/>
                  <a:ext cx="108000" cy="180000"/>
                </a:xfrm>
                <a:prstGeom prst="roundRect">
                  <a:avLst/>
                </a:prstGeom>
                <a:solidFill>
                  <a:srgbClr val="4D4F53"/>
                </a:solidFill>
                <a:ln w="0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6" name="Rectangle à coins arrondis 465"/>
                <p:cNvSpPr/>
                <p:nvPr/>
              </p:nvSpPr>
              <p:spPr>
                <a:xfrm rot="68635">
                  <a:off x="4482933" y="1607250"/>
                  <a:ext cx="252000" cy="144000"/>
                </a:xfrm>
                <a:prstGeom prst="roundRect">
                  <a:avLst/>
                </a:prstGeom>
                <a:solidFill>
                  <a:srgbClr val="4D4F53"/>
                </a:solidFill>
                <a:ln w="0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453" name="Connecteur droit 452"/>
              <p:cNvCxnSpPr/>
              <p:nvPr/>
            </p:nvCxnSpPr>
            <p:spPr>
              <a:xfrm flipH="1">
                <a:off x="6829779" y="1949890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4" name="Connecteur droit 453"/>
              <p:cNvCxnSpPr/>
              <p:nvPr/>
            </p:nvCxnSpPr>
            <p:spPr>
              <a:xfrm rot="5400000" flipH="1">
                <a:off x="6943178" y="2054542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5" name="Connecteur droit 454"/>
              <p:cNvCxnSpPr/>
              <p:nvPr/>
            </p:nvCxnSpPr>
            <p:spPr>
              <a:xfrm rot="5400000" flipH="1">
                <a:off x="6719946" y="2054542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6" name="Connecteur droit 455"/>
              <p:cNvCxnSpPr/>
              <p:nvPr/>
            </p:nvCxnSpPr>
            <p:spPr>
              <a:xfrm flipH="1">
                <a:off x="6829791" y="2171558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7" name="Connecteur droit 456"/>
              <p:cNvCxnSpPr/>
              <p:nvPr/>
            </p:nvCxnSpPr>
            <p:spPr>
              <a:xfrm rot="1800000" flipH="1">
                <a:off x="6887037" y="1964763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8" name="Connecteur droit 457"/>
              <p:cNvCxnSpPr/>
              <p:nvPr/>
            </p:nvCxnSpPr>
            <p:spPr>
              <a:xfrm rot="3600000" flipH="1">
                <a:off x="6928293" y="2004637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9" name="Connecteur droit 458"/>
              <p:cNvCxnSpPr/>
              <p:nvPr/>
            </p:nvCxnSpPr>
            <p:spPr>
              <a:xfrm rot="19800000" flipH="1">
                <a:off x="6773687" y="1965214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0" name="Connecteur droit 459"/>
              <p:cNvCxnSpPr/>
              <p:nvPr/>
            </p:nvCxnSpPr>
            <p:spPr>
              <a:xfrm rot="18000000" flipH="1">
                <a:off x="6733419" y="2004637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1" name="Connecteur droit 460"/>
              <p:cNvCxnSpPr/>
              <p:nvPr/>
            </p:nvCxnSpPr>
            <p:spPr>
              <a:xfrm rot="19800000" flipH="1" flipV="1">
                <a:off x="6885912" y="2155583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2" name="Connecteur droit 461"/>
              <p:cNvCxnSpPr/>
              <p:nvPr/>
            </p:nvCxnSpPr>
            <p:spPr>
              <a:xfrm rot="18000000" flipH="1" flipV="1">
                <a:off x="6927168" y="2115709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3" name="Connecteur droit 462"/>
              <p:cNvCxnSpPr/>
              <p:nvPr/>
            </p:nvCxnSpPr>
            <p:spPr>
              <a:xfrm rot="1800000" flipH="1" flipV="1">
                <a:off x="6772562" y="2155132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4" name="Connecteur droit 463"/>
              <p:cNvCxnSpPr/>
              <p:nvPr/>
            </p:nvCxnSpPr>
            <p:spPr>
              <a:xfrm rot="3600000" flipH="1" flipV="1">
                <a:off x="6732294" y="2115709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47" name="ZoneTexte 446"/>
            <p:cNvSpPr txBox="1"/>
            <p:nvPr/>
          </p:nvSpPr>
          <p:spPr>
            <a:xfrm>
              <a:off x="6588224" y="1884444"/>
              <a:ext cx="360000" cy="16338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400" dirty="0" smtClean="0"/>
                <a:t>+60’</a:t>
              </a:r>
              <a:endParaRPr lang="fr-FR" sz="400" dirty="0"/>
            </a:p>
          </p:txBody>
        </p:sp>
      </p:grpSp>
      <p:grpSp>
        <p:nvGrpSpPr>
          <p:cNvPr id="471" name="Groupe 470"/>
          <p:cNvGrpSpPr/>
          <p:nvPr/>
        </p:nvGrpSpPr>
        <p:grpSpPr>
          <a:xfrm>
            <a:off x="4379295" y="6018361"/>
            <a:ext cx="349953" cy="190959"/>
            <a:chOff x="6588224" y="1845087"/>
            <a:chExt cx="360000" cy="202738"/>
          </a:xfrm>
        </p:grpSpPr>
        <p:grpSp>
          <p:nvGrpSpPr>
            <p:cNvPr id="472" name="Groupe 471"/>
            <p:cNvGrpSpPr>
              <a:grpSpLocks noChangeAspect="1"/>
            </p:cNvGrpSpPr>
            <p:nvPr/>
          </p:nvGrpSpPr>
          <p:grpSpPr>
            <a:xfrm>
              <a:off x="6688716" y="1845087"/>
              <a:ext cx="151973" cy="198000"/>
              <a:chOff x="6688716" y="1845087"/>
              <a:chExt cx="279969" cy="364762"/>
            </a:xfrm>
          </p:grpSpPr>
          <p:sp>
            <p:nvSpPr>
              <p:cNvPr id="474" name="Ellipse 473"/>
              <p:cNvSpPr/>
              <p:nvPr/>
            </p:nvSpPr>
            <p:spPr>
              <a:xfrm>
                <a:off x="6688716" y="1929910"/>
                <a:ext cx="279969" cy="27993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4D4F5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n w="9525">
                    <a:solidFill>
                      <a:schemeClr val="tx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475" name="Groupe 474"/>
              <p:cNvGrpSpPr/>
              <p:nvPr/>
            </p:nvGrpSpPr>
            <p:grpSpPr>
              <a:xfrm rot="21300000">
                <a:off x="6918090" y="1936834"/>
                <a:ext cx="33870" cy="25938"/>
                <a:chOff x="5188272" y="2024957"/>
                <a:chExt cx="217785" cy="166779"/>
              </a:xfrm>
            </p:grpSpPr>
            <p:sp>
              <p:nvSpPr>
                <p:cNvPr id="495" name="Rectangle à coins arrondis 494"/>
                <p:cNvSpPr/>
                <p:nvPr/>
              </p:nvSpPr>
              <p:spPr>
                <a:xfrm rot="2665520">
                  <a:off x="5188272" y="2083736"/>
                  <a:ext cx="108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96" name="Rectangle à coins arrondis 495"/>
                <p:cNvSpPr/>
                <p:nvPr/>
              </p:nvSpPr>
              <p:spPr>
                <a:xfrm rot="2665520">
                  <a:off x="5190057" y="2024957"/>
                  <a:ext cx="216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76" name="Groupe 475"/>
              <p:cNvGrpSpPr/>
              <p:nvPr/>
            </p:nvGrpSpPr>
            <p:grpSpPr>
              <a:xfrm rot="16620000">
                <a:off x="6706588" y="1934158"/>
                <a:ext cx="33870" cy="25938"/>
                <a:chOff x="5188272" y="2024957"/>
                <a:chExt cx="217785" cy="166779"/>
              </a:xfrm>
            </p:grpSpPr>
            <p:sp>
              <p:nvSpPr>
                <p:cNvPr id="493" name="Rectangle à coins arrondis 492"/>
                <p:cNvSpPr/>
                <p:nvPr/>
              </p:nvSpPr>
              <p:spPr>
                <a:xfrm rot="2665520">
                  <a:off x="5188272" y="2083736"/>
                  <a:ext cx="108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94" name="Rectangle à coins arrondis 493"/>
                <p:cNvSpPr/>
                <p:nvPr/>
              </p:nvSpPr>
              <p:spPr>
                <a:xfrm rot="2665520">
                  <a:off x="5190057" y="2024957"/>
                  <a:ext cx="216000" cy="108000"/>
                </a:xfrm>
                <a:prstGeom prst="roundRect">
                  <a:avLst/>
                </a:prstGeom>
                <a:solidFill>
                  <a:srgbClr val="4D4F53"/>
                </a:solidFill>
                <a:ln w="3175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77" name="Ellipse 476"/>
              <p:cNvSpPr/>
              <p:nvPr/>
            </p:nvSpPr>
            <p:spPr>
              <a:xfrm>
                <a:off x="6786710" y="1845087"/>
                <a:ext cx="83981" cy="83982"/>
              </a:xfrm>
              <a:prstGeom prst="ellipse">
                <a:avLst/>
              </a:prstGeom>
              <a:solidFill>
                <a:schemeClr val="bg1"/>
              </a:solidFill>
              <a:ln w="9525" cmpd="sng">
                <a:solidFill>
                  <a:srgbClr val="4D4F5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n w="9525">
                    <a:solidFill>
                      <a:schemeClr val="tx1"/>
                    </a:solidFill>
                  </a:ln>
                </a:endParaRPr>
              </a:p>
            </p:txBody>
          </p:sp>
          <p:grpSp>
            <p:nvGrpSpPr>
              <p:cNvPr id="478" name="Groupe 477"/>
              <p:cNvGrpSpPr/>
              <p:nvPr/>
            </p:nvGrpSpPr>
            <p:grpSpPr>
              <a:xfrm>
                <a:off x="6814011" y="1892737"/>
                <a:ext cx="28800" cy="36000"/>
                <a:chOff x="4482933" y="1607250"/>
                <a:chExt cx="252000" cy="323460"/>
              </a:xfrm>
            </p:grpSpPr>
            <p:sp>
              <p:nvSpPr>
                <p:cNvPr id="491" name="Rectangle à coins arrondis 490"/>
                <p:cNvSpPr/>
                <p:nvPr/>
              </p:nvSpPr>
              <p:spPr>
                <a:xfrm rot="68635">
                  <a:off x="4554003" y="1750710"/>
                  <a:ext cx="108000" cy="180000"/>
                </a:xfrm>
                <a:prstGeom prst="roundRect">
                  <a:avLst/>
                </a:prstGeom>
                <a:solidFill>
                  <a:srgbClr val="4D4F53"/>
                </a:solidFill>
                <a:ln w="0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92" name="Rectangle à coins arrondis 491"/>
                <p:cNvSpPr/>
                <p:nvPr/>
              </p:nvSpPr>
              <p:spPr>
                <a:xfrm rot="68635">
                  <a:off x="4482933" y="1607250"/>
                  <a:ext cx="252000" cy="144000"/>
                </a:xfrm>
                <a:prstGeom prst="roundRect">
                  <a:avLst/>
                </a:prstGeom>
                <a:solidFill>
                  <a:srgbClr val="4D4F53"/>
                </a:solidFill>
                <a:ln w="0">
                  <a:solidFill>
                    <a:srgbClr val="4D4F5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479" name="Connecteur droit 478"/>
              <p:cNvCxnSpPr/>
              <p:nvPr/>
            </p:nvCxnSpPr>
            <p:spPr>
              <a:xfrm flipH="1">
                <a:off x="6829779" y="1949890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0" name="Connecteur droit 479"/>
              <p:cNvCxnSpPr/>
              <p:nvPr/>
            </p:nvCxnSpPr>
            <p:spPr>
              <a:xfrm rot="5400000" flipH="1">
                <a:off x="6943178" y="2054542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1" name="Connecteur droit 480"/>
              <p:cNvCxnSpPr/>
              <p:nvPr/>
            </p:nvCxnSpPr>
            <p:spPr>
              <a:xfrm rot="5400000" flipH="1">
                <a:off x="6719946" y="2054542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2" name="Connecteur droit 481"/>
              <p:cNvCxnSpPr/>
              <p:nvPr/>
            </p:nvCxnSpPr>
            <p:spPr>
              <a:xfrm flipH="1">
                <a:off x="6829791" y="2171558"/>
                <a:ext cx="0" cy="22395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3" name="Connecteur droit 482"/>
              <p:cNvCxnSpPr/>
              <p:nvPr/>
            </p:nvCxnSpPr>
            <p:spPr>
              <a:xfrm rot="1800000" flipH="1">
                <a:off x="6887037" y="1964763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4" name="Connecteur droit 483"/>
              <p:cNvCxnSpPr/>
              <p:nvPr/>
            </p:nvCxnSpPr>
            <p:spPr>
              <a:xfrm rot="3600000" flipH="1">
                <a:off x="6928293" y="2004637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5" name="Connecteur droit 484"/>
              <p:cNvCxnSpPr/>
              <p:nvPr/>
            </p:nvCxnSpPr>
            <p:spPr>
              <a:xfrm rot="19800000" flipH="1">
                <a:off x="6773687" y="1965214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6" name="Connecteur droit 485"/>
              <p:cNvCxnSpPr/>
              <p:nvPr/>
            </p:nvCxnSpPr>
            <p:spPr>
              <a:xfrm rot="18000000" flipH="1">
                <a:off x="6733419" y="2004637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7" name="Connecteur droit 486"/>
              <p:cNvCxnSpPr/>
              <p:nvPr/>
            </p:nvCxnSpPr>
            <p:spPr>
              <a:xfrm rot="19800000" flipH="1" flipV="1">
                <a:off x="6885912" y="2155583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8" name="Connecteur droit 487"/>
              <p:cNvCxnSpPr/>
              <p:nvPr/>
            </p:nvCxnSpPr>
            <p:spPr>
              <a:xfrm rot="18000000" flipH="1" flipV="1">
                <a:off x="6927168" y="2115709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9" name="Connecteur droit 488"/>
              <p:cNvCxnSpPr/>
              <p:nvPr/>
            </p:nvCxnSpPr>
            <p:spPr>
              <a:xfrm rot="1800000" flipH="1" flipV="1">
                <a:off x="6772562" y="2155132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0" name="Connecteur droit 489"/>
              <p:cNvCxnSpPr/>
              <p:nvPr/>
            </p:nvCxnSpPr>
            <p:spPr>
              <a:xfrm rot="3600000" flipH="1" flipV="1">
                <a:off x="6732294" y="2115709"/>
                <a:ext cx="0" cy="16796"/>
              </a:xfrm>
              <a:prstGeom prst="line">
                <a:avLst/>
              </a:prstGeom>
              <a:ln w="3175">
                <a:solidFill>
                  <a:srgbClr val="4D4F5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73" name="ZoneTexte 472"/>
            <p:cNvSpPr txBox="1"/>
            <p:nvPr/>
          </p:nvSpPr>
          <p:spPr>
            <a:xfrm>
              <a:off x="6588224" y="1884444"/>
              <a:ext cx="360000" cy="16338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400" dirty="0" smtClean="0"/>
                <a:t>+60’</a:t>
              </a:r>
              <a:endParaRPr lang="fr-FR" sz="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7374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Nouvelle présentation_Pas de Flash code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"/>
        <a:ea typeface="Geneva"/>
        <a:cs typeface=""/>
      </a:majorFont>
      <a:minorFont>
        <a:latin typeface="Arial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Geneva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Geneva" pitchFamily="1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3990</TotalTime>
  <Words>254</Words>
  <Application>Microsoft Office PowerPoint</Application>
  <PresentationFormat>Personnalisé</PresentationFormat>
  <Paragraphs>442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3_Nouvelle présentation_Pas de Flash code</vt:lpstr>
      <vt:lpstr>AXE PARIS-MONTPARNASSE          PLAISIR-GRIGNON DREUX</vt:lpstr>
    </vt:vector>
  </TitlesOfParts>
  <Company>pat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</dc:creator>
  <cp:lastModifiedBy>BRETON Amelie (SNCF / ELT N ET U / POLE GARE)</cp:lastModifiedBy>
  <cp:revision>297</cp:revision>
  <cp:lastPrinted>2015-04-28T13:33:11Z</cp:lastPrinted>
  <dcterms:created xsi:type="dcterms:W3CDTF">2012-06-29T08:54:12Z</dcterms:created>
  <dcterms:modified xsi:type="dcterms:W3CDTF">2015-06-03T08:08:04Z</dcterms:modified>
</cp:coreProperties>
</file>