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3"/>
  </p:notesMasterIdLst>
  <p:sldIdLst>
    <p:sldId id="272" r:id="rId2"/>
  </p:sldIdLst>
  <p:sldSz cx="7562850" cy="10688638"/>
  <p:notesSz cx="6797675" cy="9926638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pitchFamily="1" charset="-128"/>
        <a:cs typeface="+mn-cs"/>
      </a:defRPr>
    </a:lvl1pPr>
    <a:lvl2pPr marL="457081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pitchFamily="1" charset="-128"/>
        <a:cs typeface="+mn-cs"/>
      </a:defRPr>
    </a:lvl2pPr>
    <a:lvl3pPr marL="914161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pitchFamily="1" charset="-128"/>
        <a:cs typeface="+mn-cs"/>
      </a:defRPr>
    </a:lvl3pPr>
    <a:lvl4pPr marL="1371242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pitchFamily="1" charset="-128"/>
        <a:cs typeface="+mn-cs"/>
      </a:defRPr>
    </a:lvl4pPr>
    <a:lvl5pPr marL="1828323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pitchFamily="1" charset="-128"/>
        <a:cs typeface="+mn-cs"/>
      </a:defRPr>
    </a:lvl5pPr>
    <a:lvl6pPr marL="2285403" algn="l" defTabSz="914161" rtl="0" eaLnBrk="1" latinLnBrk="0" hangingPunct="1">
      <a:defRPr sz="2400" kern="1200">
        <a:solidFill>
          <a:schemeClr val="tx1"/>
        </a:solidFill>
        <a:latin typeface="Arial" charset="0"/>
        <a:ea typeface="Geneva" pitchFamily="1" charset="-128"/>
        <a:cs typeface="+mn-cs"/>
      </a:defRPr>
    </a:lvl6pPr>
    <a:lvl7pPr marL="2742484" algn="l" defTabSz="914161" rtl="0" eaLnBrk="1" latinLnBrk="0" hangingPunct="1">
      <a:defRPr sz="2400" kern="1200">
        <a:solidFill>
          <a:schemeClr val="tx1"/>
        </a:solidFill>
        <a:latin typeface="Arial" charset="0"/>
        <a:ea typeface="Geneva" pitchFamily="1" charset="-128"/>
        <a:cs typeface="+mn-cs"/>
      </a:defRPr>
    </a:lvl7pPr>
    <a:lvl8pPr marL="3199565" algn="l" defTabSz="914161" rtl="0" eaLnBrk="1" latinLnBrk="0" hangingPunct="1">
      <a:defRPr sz="2400" kern="1200">
        <a:solidFill>
          <a:schemeClr val="tx1"/>
        </a:solidFill>
        <a:latin typeface="Arial" charset="0"/>
        <a:ea typeface="Geneva" pitchFamily="1" charset="-128"/>
        <a:cs typeface="+mn-cs"/>
      </a:defRPr>
    </a:lvl8pPr>
    <a:lvl9pPr marL="3656645" algn="l" defTabSz="914161" rtl="0" eaLnBrk="1" latinLnBrk="0" hangingPunct="1">
      <a:defRPr sz="2400" kern="1200">
        <a:solidFill>
          <a:schemeClr val="tx1"/>
        </a:solidFill>
        <a:latin typeface="Arial" charset="0"/>
        <a:ea typeface="Geneva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7D7D7"/>
    <a:srgbClr val="E05206"/>
    <a:srgbClr val="4D4F53"/>
    <a:srgbClr val="3C3732"/>
    <a:srgbClr val="A1006B"/>
    <a:srgbClr val="6E267B"/>
    <a:srgbClr val="009AA6"/>
    <a:srgbClr val="0088CE"/>
    <a:srgbClr val="CB004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Style foncé 2 - Accentuation 3/Accentuation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202B0CA-FC54-4496-8BCA-5EF66A818D29}" styleName="Style foncé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582" autoAdjust="0"/>
    <p:restoredTop sz="94660" autoAdjust="0"/>
  </p:normalViewPr>
  <p:slideViewPr>
    <p:cSldViewPr snapToGrid="0" showGuides="1">
      <p:cViewPr>
        <p:scale>
          <a:sx n="110" d="100"/>
          <a:sy n="110" d="100"/>
        </p:scale>
        <p:origin x="-1404" y="4098"/>
      </p:cViewPr>
      <p:guideLst>
        <p:guide orient="horz" pos="3369"/>
        <p:guide pos="2382"/>
        <p:guide pos="258"/>
        <p:guide pos="45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76" d="100"/>
          <a:sy n="76" d="100"/>
        </p:scale>
        <p:origin x="-2214" y="-96"/>
      </p:cViewPr>
      <p:guideLst>
        <p:guide orient="horz" pos="3126"/>
        <p:guide pos="2141"/>
      </p:guideLst>
    </p:cSldViewPr>
  </p:notes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04" tIns="45702" rIns="91404" bIns="4570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04" tIns="45702" rIns="91404" bIns="4570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82800" y="744538"/>
            <a:ext cx="263207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2" y="4714877"/>
            <a:ext cx="5438775" cy="446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04" tIns="45702" rIns="91404" bIns="457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5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04" tIns="45702" rIns="91404" bIns="4570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5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04" tIns="45702" rIns="91404" bIns="4570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8C466AD-88D6-46E5-927B-B76BEF7A9BE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791190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Geneva" pitchFamily="1" charset="-128"/>
        <a:cs typeface="+mn-cs"/>
      </a:defRPr>
    </a:lvl1pPr>
    <a:lvl2pPr marL="457081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Geneva" pitchFamily="1" charset="-128"/>
        <a:cs typeface="+mn-cs"/>
      </a:defRPr>
    </a:lvl2pPr>
    <a:lvl3pPr marL="914161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Geneva" pitchFamily="1" charset="-128"/>
        <a:cs typeface="+mn-cs"/>
      </a:defRPr>
    </a:lvl3pPr>
    <a:lvl4pPr marL="1371242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Geneva" pitchFamily="1" charset="-128"/>
        <a:cs typeface="+mn-cs"/>
      </a:defRPr>
    </a:lvl4pPr>
    <a:lvl5pPr marL="182832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Geneva" pitchFamily="1" charset="-128"/>
        <a:cs typeface="+mn-cs"/>
      </a:defRPr>
    </a:lvl5pPr>
    <a:lvl6pPr marL="2285403" algn="l" defTabSz="91416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484" algn="l" defTabSz="91416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565" algn="l" defTabSz="91416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645" algn="l" defTabSz="91416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_Schéma_pas de Flas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409577" y="1212851"/>
            <a:ext cx="6753225" cy="666750"/>
          </a:xfrm>
          <a:prstGeom prst="rect">
            <a:avLst/>
          </a:prstGeom>
          <a:solidFill>
            <a:srgbClr val="E05206"/>
          </a:solidFill>
        </p:spPr>
        <p:txBody>
          <a:bodyPr lIns="91416" tIns="45708" rIns="91416" bIns="45708" anchor="ctr"/>
          <a:lstStyle>
            <a:lvl1pPr algn="l">
              <a:defRPr sz="2200" b="1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r-FR" dirty="0" smtClean="0"/>
              <a:t>INDIQUER L’AXE</a:t>
            </a:r>
            <a:endParaRPr lang="fr-FR" dirty="0"/>
          </a:p>
        </p:txBody>
      </p:sp>
      <p:pic>
        <p:nvPicPr>
          <p:cNvPr id="9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796" t="8974" r="11520" b="24570"/>
          <a:stretch>
            <a:fillRect/>
          </a:stretch>
        </p:blipFill>
        <p:spPr bwMode="auto">
          <a:xfrm>
            <a:off x="6516688" y="361952"/>
            <a:ext cx="703262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00122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_Grille horaire_pas de Flash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"/>
          <p:cNvSpPr>
            <a:spLocks noGrp="1"/>
          </p:cNvSpPr>
          <p:nvPr>
            <p:ph type="ctrTitle" hasCustomPrompt="1"/>
          </p:nvPr>
        </p:nvSpPr>
        <p:spPr>
          <a:xfrm>
            <a:off x="409577" y="1212851"/>
            <a:ext cx="6753225" cy="666750"/>
          </a:xfrm>
          <a:prstGeom prst="rect">
            <a:avLst/>
          </a:prstGeom>
          <a:solidFill>
            <a:srgbClr val="E05206"/>
          </a:solidFill>
        </p:spPr>
        <p:txBody>
          <a:bodyPr lIns="91416" tIns="45708" rIns="91416" bIns="45708" anchor="ctr"/>
          <a:lstStyle>
            <a:lvl1pPr algn="l">
              <a:defRPr sz="2200" b="1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r-FR" dirty="0" smtClean="0"/>
              <a:t>INDIQUER L’AXE</a:t>
            </a:r>
            <a:endParaRPr lang="fr-FR" dirty="0"/>
          </a:p>
        </p:txBody>
      </p:sp>
      <p:sp>
        <p:nvSpPr>
          <p:cNvPr id="9" name="Titre 1"/>
          <p:cNvSpPr txBox="1">
            <a:spLocks/>
          </p:cNvSpPr>
          <p:nvPr userDrawn="1"/>
        </p:nvSpPr>
        <p:spPr>
          <a:xfrm>
            <a:off x="409577" y="1212851"/>
            <a:ext cx="6753225" cy="666750"/>
          </a:xfrm>
          <a:prstGeom prst="rect">
            <a:avLst/>
          </a:prstGeom>
          <a:solidFill>
            <a:srgbClr val="E05206"/>
          </a:solidFill>
        </p:spPr>
        <p:txBody>
          <a:bodyPr lIns="91416" tIns="45708" rIns="91416" bIns="45708"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 baseline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9pPr>
          </a:lstStyle>
          <a:p>
            <a:r>
              <a:rPr lang="fr-FR" dirty="0" smtClean="0"/>
              <a:t>INDIQUER L’AXE</a:t>
            </a:r>
            <a:endParaRPr lang="fr-FR" dirty="0"/>
          </a:p>
        </p:txBody>
      </p:sp>
      <p:pic>
        <p:nvPicPr>
          <p:cNvPr id="13" name="Picture 38" descr="D:\Documents\8506619A\Desktop\Hélène GODA\2. Documents SNCF\2.2 Images\Ligne N&amp;U\LOGOS U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156" t="8224" r="25536" b="16579"/>
          <a:stretch>
            <a:fillRect/>
          </a:stretch>
        </p:blipFill>
        <p:spPr bwMode="auto">
          <a:xfrm>
            <a:off x="6554694" y="388284"/>
            <a:ext cx="64293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6424594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_Grille horaire_pas de Flash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"/>
          <p:cNvSpPr>
            <a:spLocks noGrp="1"/>
          </p:cNvSpPr>
          <p:nvPr>
            <p:ph type="ctrTitle" hasCustomPrompt="1"/>
          </p:nvPr>
        </p:nvSpPr>
        <p:spPr>
          <a:xfrm>
            <a:off x="409577" y="1212851"/>
            <a:ext cx="6753225" cy="666750"/>
          </a:xfrm>
          <a:prstGeom prst="rect">
            <a:avLst/>
          </a:prstGeom>
          <a:solidFill>
            <a:srgbClr val="E05206"/>
          </a:solidFill>
        </p:spPr>
        <p:txBody>
          <a:bodyPr lIns="91416" tIns="45708" rIns="91416" bIns="45708" anchor="ctr"/>
          <a:lstStyle>
            <a:lvl1pPr algn="l">
              <a:defRPr sz="2200" b="1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r-FR" dirty="0" smtClean="0"/>
              <a:t>INDIQUER L’AXE</a:t>
            </a:r>
            <a:endParaRPr lang="fr-FR" dirty="0"/>
          </a:p>
        </p:txBody>
      </p:sp>
      <p:sp>
        <p:nvSpPr>
          <p:cNvPr id="9" name="Titre 1"/>
          <p:cNvSpPr txBox="1">
            <a:spLocks/>
          </p:cNvSpPr>
          <p:nvPr userDrawn="1"/>
        </p:nvSpPr>
        <p:spPr>
          <a:xfrm>
            <a:off x="409577" y="1212851"/>
            <a:ext cx="6753225" cy="666750"/>
          </a:xfrm>
          <a:prstGeom prst="rect">
            <a:avLst/>
          </a:prstGeom>
          <a:solidFill>
            <a:srgbClr val="E05206"/>
          </a:solidFill>
        </p:spPr>
        <p:txBody>
          <a:bodyPr lIns="91416" tIns="45708" rIns="91416" bIns="45708"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 baseline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9pPr>
          </a:lstStyle>
          <a:p>
            <a:r>
              <a:rPr lang="fr-FR" dirty="0" smtClean="0"/>
              <a:t>INDIQUER L’AXE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726" t="10940" r="15563" b="27440"/>
          <a:stretch/>
        </p:blipFill>
        <p:spPr>
          <a:xfrm>
            <a:off x="5603179" y="414379"/>
            <a:ext cx="707061" cy="716010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868" t="9896" r="27333" b="19507"/>
          <a:stretch/>
        </p:blipFill>
        <p:spPr>
          <a:xfrm>
            <a:off x="6449192" y="427826"/>
            <a:ext cx="713610" cy="704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70272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7064" y="9587975"/>
            <a:ext cx="7348220" cy="990306"/>
          </a:xfrm>
          <a:prstGeom prst="rect">
            <a:avLst/>
          </a:prstGeom>
        </p:spPr>
      </p:pic>
      <p:grpSp>
        <p:nvGrpSpPr>
          <p:cNvPr id="1026" name="Group 20"/>
          <p:cNvGrpSpPr>
            <a:grpSpLocks/>
          </p:cNvGrpSpPr>
          <p:nvPr userDrawn="1"/>
        </p:nvGrpSpPr>
        <p:grpSpPr bwMode="auto">
          <a:xfrm>
            <a:off x="0" y="0"/>
            <a:ext cx="7534275" cy="279400"/>
            <a:chOff x="4153" y="9899"/>
            <a:chExt cx="11865" cy="361"/>
          </a:xfrm>
        </p:grpSpPr>
        <p:sp>
          <p:nvSpPr>
            <p:cNvPr id="1036" name="Freeform 21"/>
            <p:cNvSpPr>
              <a:spLocks/>
            </p:cNvSpPr>
            <p:nvPr userDrawn="1"/>
          </p:nvSpPr>
          <p:spPr bwMode="auto">
            <a:xfrm>
              <a:off x="7503" y="9899"/>
              <a:ext cx="343" cy="361"/>
            </a:xfrm>
            <a:custGeom>
              <a:avLst/>
              <a:gdLst>
                <a:gd name="T0" fmla="*/ 0 w 343"/>
                <a:gd name="T1" fmla="*/ 361 h 361"/>
                <a:gd name="T2" fmla="*/ 216 w 343"/>
                <a:gd name="T3" fmla="*/ 361 h 361"/>
                <a:gd name="T4" fmla="*/ 343 w 343"/>
                <a:gd name="T5" fmla="*/ 0 h 361"/>
                <a:gd name="T6" fmla="*/ 127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6" y="361"/>
                  </a:lnTo>
                  <a:lnTo>
                    <a:pt x="343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7" name="Freeform 22"/>
            <p:cNvSpPr>
              <a:spLocks/>
            </p:cNvSpPr>
            <p:nvPr userDrawn="1"/>
          </p:nvSpPr>
          <p:spPr bwMode="auto">
            <a:xfrm>
              <a:off x="7983" y="9899"/>
              <a:ext cx="343" cy="361"/>
            </a:xfrm>
            <a:custGeom>
              <a:avLst/>
              <a:gdLst>
                <a:gd name="T0" fmla="*/ 0 w 343"/>
                <a:gd name="T1" fmla="*/ 361 h 361"/>
                <a:gd name="T2" fmla="*/ 216 w 343"/>
                <a:gd name="T3" fmla="*/ 361 h 361"/>
                <a:gd name="T4" fmla="*/ 343 w 343"/>
                <a:gd name="T5" fmla="*/ 0 h 361"/>
                <a:gd name="T6" fmla="*/ 126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6" y="361"/>
                  </a:lnTo>
                  <a:lnTo>
                    <a:pt x="343" y="0"/>
                  </a:lnTo>
                  <a:lnTo>
                    <a:pt x="126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8" name="Freeform 23"/>
            <p:cNvSpPr>
              <a:spLocks/>
            </p:cNvSpPr>
            <p:nvPr userDrawn="1"/>
          </p:nvSpPr>
          <p:spPr bwMode="auto">
            <a:xfrm>
              <a:off x="7026" y="9899"/>
              <a:ext cx="340" cy="361"/>
            </a:xfrm>
            <a:custGeom>
              <a:avLst/>
              <a:gdLst>
                <a:gd name="T0" fmla="*/ 0 w 339"/>
                <a:gd name="T1" fmla="*/ 361 h 361"/>
                <a:gd name="T2" fmla="*/ 214 w 339"/>
                <a:gd name="T3" fmla="*/ 361 h 361"/>
                <a:gd name="T4" fmla="*/ 341 w 339"/>
                <a:gd name="T5" fmla="*/ 0 h 361"/>
                <a:gd name="T6" fmla="*/ 122 w 339"/>
                <a:gd name="T7" fmla="*/ 0 h 361"/>
                <a:gd name="T8" fmla="*/ 0 w 339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9" h="361">
                  <a:moveTo>
                    <a:pt x="0" y="361"/>
                  </a:moveTo>
                  <a:lnTo>
                    <a:pt x="212" y="361"/>
                  </a:lnTo>
                  <a:lnTo>
                    <a:pt x="339" y="0"/>
                  </a:lnTo>
                  <a:lnTo>
                    <a:pt x="122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9" name="Freeform 24"/>
            <p:cNvSpPr>
              <a:spLocks/>
            </p:cNvSpPr>
            <p:nvPr userDrawn="1"/>
          </p:nvSpPr>
          <p:spPr bwMode="auto">
            <a:xfrm>
              <a:off x="9906" y="9899"/>
              <a:ext cx="342" cy="361"/>
            </a:xfrm>
            <a:custGeom>
              <a:avLst/>
              <a:gdLst>
                <a:gd name="T0" fmla="*/ 0 w 343"/>
                <a:gd name="T1" fmla="*/ 361 h 361"/>
                <a:gd name="T2" fmla="*/ 214 w 343"/>
                <a:gd name="T3" fmla="*/ 361 h 361"/>
                <a:gd name="T4" fmla="*/ 341 w 343"/>
                <a:gd name="T5" fmla="*/ 0 h 361"/>
                <a:gd name="T6" fmla="*/ 126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6" y="361"/>
                  </a:lnTo>
                  <a:lnTo>
                    <a:pt x="343" y="0"/>
                  </a:lnTo>
                  <a:lnTo>
                    <a:pt x="126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0" name="Freeform 25"/>
            <p:cNvSpPr>
              <a:spLocks/>
            </p:cNvSpPr>
            <p:nvPr userDrawn="1"/>
          </p:nvSpPr>
          <p:spPr bwMode="auto">
            <a:xfrm>
              <a:off x="8943" y="9899"/>
              <a:ext cx="345" cy="361"/>
            </a:xfrm>
            <a:custGeom>
              <a:avLst/>
              <a:gdLst>
                <a:gd name="T0" fmla="*/ 0 w 343"/>
                <a:gd name="T1" fmla="*/ 361 h 361"/>
                <a:gd name="T2" fmla="*/ 219 w 343"/>
                <a:gd name="T3" fmla="*/ 361 h 361"/>
                <a:gd name="T4" fmla="*/ 347 w 343"/>
                <a:gd name="T5" fmla="*/ 0 h 361"/>
                <a:gd name="T6" fmla="*/ 129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7" y="361"/>
                  </a:lnTo>
                  <a:lnTo>
                    <a:pt x="343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1" name="Freeform 26"/>
            <p:cNvSpPr>
              <a:spLocks/>
            </p:cNvSpPr>
            <p:nvPr userDrawn="1"/>
          </p:nvSpPr>
          <p:spPr bwMode="auto">
            <a:xfrm>
              <a:off x="9426" y="9899"/>
              <a:ext cx="342" cy="361"/>
            </a:xfrm>
            <a:custGeom>
              <a:avLst/>
              <a:gdLst>
                <a:gd name="T0" fmla="*/ 0 w 343"/>
                <a:gd name="T1" fmla="*/ 361 h 361"/>
                <a:gd name="T2" fmla="*/ 214 w 343"/>
                <a:gd name="T3" fmla="*/ 361 h 361"/>
                <a:gd name="T4" fmla="*/ 341 w 343"/>
                <a:gd name="T5" fmla="*/ 0 h 361"/>
                <a:gd name="T6" fmla="*/ 127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6" y="361"/>
                  </a:lnTo>
                  <a:lnTo>
                    <a:pt x="343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2" name="Freeform 27"/>
            <p:cNvSpPr>
              <a:spLocks/>
            </p:cNvSpPr>
            <p:nvPr userDrawn="1"/>
          </p:nvSpPr>
          <p:spPr bwMode="auto">
            <a:xfrm>
              <a:off x="4633" y="9899"/>
              <a:ext cx="345" cy="361"/>
            </a:xfrm>
            <a:custGeom>
              <a:avLst/>
              <a:gdLst>
                <a:gd name="T0" fmla="*/ 0 w 344"/>
                <a:gd name="T1" fmla="*/ 361 h 361"/>
                <a:gd name="T2" fmla="*/ 214 w 344"/>
                <a:gd name="T3" fmla="*/ 361 h 361"/>
                <a:gd name="T4" fmla="*/ 346 w 344"/>
                <a:gd name="T5" fmla="*/ 0 h 361"/>
                <a:gd name="T6" fmla="*/ 127 w 344"/>
                <a:gd name="T7" fmla="*/ 0 h 361"/>
                <a:gd name="T8" fmla="*/ 0 w 344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4" h="361">
                  <a:moveTo>
                    <a:pt x="0" y="361"/>
                  </a:moveTo>
                  <a:lnTo>
                    <a:pt x="212" y="361"/>
                  </a:lnTo>
                  <a:lnTo>
                    <a:pt x="344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3" name="Freeform 28"/>
            <p:cNvSpPr>
              <a:spLocks/>
            </p:cNvSpPr>
            <p:nvPr userDrawn="1"/>
          </p:nvSpPr>
          <p:spPr bwMode="auto">
            <a:xfrm>
              <a:off x="4153" y="9899"/>
              <a:ext cx="338" cy="361"/>
            </a:xfrm>
            <a:custGeom>
              <a:avLst/>
              <a:gdLst>
                <a:gd name="T0" fmla="*/ 0 w 338"/>
                <a:gd name="T1" fmla="*/ 361 h 361"/>
                <a:gd name="T2" fmla="*/ 211 w 338"/>
                <a:gd name="T3" fmla="*/ 361 h 361"/>
                <a:gd name="T4" fmla="*/ 338 w 338"/>
                <a:gd name="T5" fmla="*/ 0 h 361"/>
                <a:gd name="T6" fmla="*/ 126 w 338"/>
                <a:gd name="T7" fmla="*/ 0 h 361"/>
                <a:gd name="T8" fmla="*/ 0 w 338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8" h="361">
                  <a:moveTo>
                    <a:pt x="0" y="361"/>
                  </a:moveTo>
                  <a:lnTo>
                    <a:pt x="211" y="361"/>
                  </a:lnTo>
                  <a:lnTo>
                    <a:pt x="338" y="0"/>
                  </a:lnTo>
                  <a:lnTo>
                    <a:pt x="126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4" name="Freeform 29"/>
            <p:cNvSpPr>
              <a:spLocks/>
            </p:cNvSpPr>
            <p:nvPr userDrawn="1"/>
          </p:nvSpPr>
          <p:spPr bwMode="auto">
            <a:xfrm>
              <a:off x="5113" y="9899"/>
              <a:ext cx="345" cy="361"/>
            </a:xfrm>
            <a:custGeom>
              <a:avLst/>
              <a:gdLst>
                <a:gd name="T0" fmla="*/ 0 w 343"/>
                <a:gd name="T1" fmla="*/ 361 h 361"/>
                <a:gd name="T2" fmla="*/ 213 w 343"/>
                <a:gd name="T3" fmla="*/ 361 h 361"/>
                <a:gd name="T4" fmla="*/ 347 w 343"/>
                <a:gd name="T5" fmla="*/ 0 h 361"/>
                <a:gd name="T6" fmla="*/ 129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1" y="361"/>
                  </a:lnTo>
                  <a:lnTo>
                    <a:pt x="343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5" name="Freeform 30"/>
            <p:cNvSpPr>
              <a:spLocks/>
            </p:cNvSpPr>
            <p:nvPr userDrawn="1"/>
          </p:nvSpPr>
          <p:spPr bwMode="auto">
            <a:xfrm>
              <a:off x="5596" y="9899"/>
              <a:ext cx="332" cy="361"/>
            </a:xfrm>
            <a:custGeom>
              <a:avLst/>
              <a:gdLst>
                <a:gd name="T0" fmla="*/ 0 w 333"/>
                <a:gd name="T1" fmla="*/ 361 h 361"/>
                <a:gd name="T2" fmla="*/ 199 w 333"/>
                <a:gd name="T3" fmla="*/ 361 h 361"/>
                <a:gd name="T4" fmla="*/ 331 w 333"/>
                <a:gd name="T5" fmla="*/ 0 h 361"/>
                <a:gd name="T6" fmla="*/ 127 w 333"/>
                <a:gd name="T7" fmla="*/ 0 h 361"/>
                <a:gd name="T8" fmla="*/ 0 w 33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3" h="361">
                  <a:moveTo>
                    <a:pt x="0" y="361"/>
                  </a:moveTo>
                  <a:lnTo>
                    <a:pt x="201" y="361"/>
                  </a:lnTo>
                  <a:lnTo>
                    <a:pt x="333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6" name="Freeform 31"/>
            <p:cNvSpPr>
              <a:spLocks/>
            </p:cNvSpPr>
            <p:nvPr userDrawn="1"/>
          </p:nvSpPr>
          <p:spPr bwMode="auto">
            <a:xfrm>
              <a:off x="6066" y="9899"/>
              <a:ext cx="342" cy="361"/>
            </a:xfrm>
            <a:custGeom>
              <a:avLst/>
              <a:gdLst>
                <a:gd name="T0" fmla="*/ 0 w 343"/>
                <a:gd name="T1" fmla="*/ 361 h 361"/>
                <a:gd name="T2" fmla="*/ 209 w 343"/>
                <a:gd name="T3" fmla="*/ 361 h 361"/>
                <a:gd name="T4" fmla="*/ 341 w 343"/>
                <a:gd name="T5" fmla="*/ 0 h 361"/>
                <a:gd name="T6" fmla="*/ 127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1" y="361"/>
                  </a:lnTo>
                  <a:lnTo>
                    <a:pt x="343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7" name="Freeform 32"/>
            <p:cNvSpPr>
              <a:spLocks/>
            </p:cNvSpPr>
            <p:nvPr userDrawn="1"/>
          </p:nvSpPr>
          <p:spPr bwMode="auto">
            <a:xfrm>
              <a:off x="6546" y="9899"/>
              <a:ext cx="342" cy="361"/>
            </a:xfrm>
            <a:custGeom>
              <a:avLst/>
              <a:gdLst>
                <a:gd name="T0" fmla="*/ 0 w 343"/>
                <a:gd name="T1" fmla="*/ 361 h 361"/>
                <a:gd name="T2" fmla="*/ 209 w 343"/>
                <a:gd name="T3" fmla="*/ 361 h 361"/>
                <a:gd name="T4" fmla="*/ 341 w 343"/>
                <a:gd name="T5" fmla="*/ 0 h 361"/>
                <a:gd name="T6" fmla="*/ 126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1" y="361"/>
                  </a:lnTo>
                  <a:lnTo>
                    <a:pt x="343" y="0"/>
                  </a:lnTo>
                  <a:lnTo>
                    <a:pt x="126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8" name="Freeform 33"/>
            <p:cNvSpPr>
              <a:spLocks/>
            </p:cNvSpPr>
            <p:nvPr userDrawn="1"/>
          </p:nvSpPr>
          <p:spPr bwMode="auto">
            <a:xfrm>
              <a:off x="8463" y="9899"/>
              <a:ext cx="345" cy="361"/>
            </a:xfrm>
            <a:custGeom>
              <a:avLst/>
              <a:gdLst>
                <a:gd name="T0" fmla="*/ 0 w 344"/>
                <a:gd name="T1" fmla="*/ 361 h 361"/>
                <a:gd name="T2" fmla="*/ 219 w 344"/>
                <a:gd name="T3" fmla="*/ 361 h 361"/>
                <a:gd name="T4" fmla="*/ 346 w 344"/>
                <a:gd name="T5" fmla="*/ 0 h 361"/>
                <a:gd name="T6" fmla="*/ 127 w 344"/>
                <a:gd name="T7" fmla="*/ 0 h 361"/>
                <a:gd name="T8" fmla="*/ 0 w 344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4" h="361">
                  <a:moveTo>
                    <a:pt x="0" y="361"/>
                  </a:moveTo>
                  <a:lnTo>
                    <a:pt x="217" y="361"/>
                  </a:lnTo>
                  <a:lnTo>
                    <a:pt x="344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9" name="Freeform 34"/>
            <p:cNvSpPr>
              <a:spLocks/>
            </p:cNvSpPr>
            <p:nvPr userDrawn="1"/>
          </p:nvSpPr>
          <p:spPr bwMode="auto">
            <a:xfrm>
              <a:off x="14233" y="9899"/>
              <a:ext cx="338" cy="361"/>
            </a:xfrm>
            <a:custGeom>
              <a:avLst/>
              <a:gdLst>
                <a:gd name="T0" fmla="*/ 0 w 338"/>
                <a:gd name="T1" fmla="*/ 361 h 361"/>
                <a:gd name="T2" fmla="*/ 211 w 338"/>
                <a:gd name="T3" fmla="*/ 361 h 361"/>
                <a:gd name="T4" fmla="*/ 338 w 338"/>
                <a:gd name="T5" fmla="*/ 0 h 361"/>
                <a:gd name="T6" fmla="*/ 127 w 338"/>
                <a:gd name="T7" fmla="*/ 0 h 361"/>
                <a:gd name="T8" fmla="*/ 0 w 338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8" h="361">
                  <a:moveTo>
                    <a:pt x="0" y="361"/>
                  </a:moveTo>
                  <a:lnTo>
                    <a:pt x="211" y="361"/>
                  </a:lnTo>
                  <a:lnTo>
                    <a:pt x="338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50" name="Freeform 35"/>
            <p:cNvSpPr>
              <a:spLocks/>
            </p:cNvSpPr>
            <p:nvPr userDrawn="1"/>
          </p:nvSpPr>
          <p:spPr bwMode="auto">
            <a:xfrm>
              <a:off x="13751" y="9899"/>
              <a:ext cx="337" cy="361"/>
            </a:xfrm>
            <a:custGeom>
              <a:avLst/>
              <a:gdLst>
                <a:gd name="T0" fmla="*/ 0 w 338"/>
                <a:gd name="T1" fmla="*/ 361 h 361"/>
                <a:gd name="T2" fmla="*/ 210 w 338"/>
                <a:gd name="T3" fmla="*/ 361 h 361"/>
                <a:gd name="T4" fmla="*/ 336 w 338"/>
                <a:gd name="T5" fmla="*/ 0 h 361"/>
                <a:gd name="T6" fmla="*/ 127 w 338"/>
                <a:gd name="T7" fmla="*/ 0 h 361"/>
                <a:gd name="T8" fmla="*/ 0 w 338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8" h="361">
                  <a:moveTo>
                    <a:pt x="0" y="361"/>
                  </a:moveTo>
                  <a:lnTo>
                    <a:pt x="212" y="361"/>
                  </a:lnTo>
                  <a:lnTo>
                    <a:pt x="338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51" name="Freeform 36"/>
            <p:cNvSpPr>
              <a:spLocks/>
            </p:cNvSpPr>
            <p:nvPr userDrawn="1"/>
          </p:nvSpPr>
          <p:spPr bwMode="auto">
            <a:xfrm>
              <a:off x="14713" y="9899"/>
              <a:ext cx="343" cy="361"/>
            </a:xfrm>
            <a:custGeom>
              <a:avLst/>
              <a:gdLst>
                <a:gd name="T0" fmla="*/ 0 w 343"/>
                <a:gd name="T1" fmla="*/ 361 h 361"/>
                <a:gd name="T2" fmla="*/ 211 w 343"/>
                <a:gd name="T3" fmla="*/ 361 h 361"/>
                <a:gd name="T4" fmla="*/ 343 w 343"/>
                <a:gd name="T5" fmla="*/ 0 h 361"/>
                <a:gd name="T6" fmla="*/ 127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1" y="361"/>
                  </a:lnTo>
                  <a:lnTo>
                    <a:pt x="343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52" name="Freeform 37"/>
            <p:cNvSpPr>
              <a:spLocks/>
            </p:cNvSpPr>
            <p:nvPr userDrawn="1"/>
          </p:nvSpPr>
          <p:spPr bwMode="auto">
            <a:xfrm>
              <a:off x="15673" y="9899"/>
              <a:ext cx="345" cy="361"/>
            </a:xfrm>
            <a:custGeom>
              <a:avLst/>
              <a:gdLst>
                <a:gd name="T0" fmla="*/ 127 w 344"/>
                <a:gd name="T1" fmla="*/ 0 h 361"/>
                <a:gd name="T2" fmla="*/ 0 w 344"/>
                <a:gd name="T3" fmla="*/ 361 h 361"/>
                <a:gd name="T4" fmla="*/ 214 w 344"/>
                <a:gd name="T5" fmla="*/ 361 h 361"/>
                <a:gd name="T6" fmla="*/ 346 w 344"/>
                <a:gd name="T7" fmla="*/ 0 h 361"/>
                <a:gd name="T8" fmla="*/ 127 w 344"/>
                <a:gd name="T9" fmla="*/ 0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4" h="361">
                  <a:moveTo>
                    <a:pt x="127" y="0"/>
                  </a:moveTo>
                  <a:lnTo>
                    <a:pt x="0" y="361"/>
                  </a:lnTo>
                  <a:lnTo>
                    <a:pt x="212" y="361"/>
                  </a:lnTo>
                  <a:lnTo>
                    <a:pt x="344" y="0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53" name="Freeform 38"/>
            <p:cNvSpPr>
              <a:spLocks/>
            </p:cNvSpPr>
            <p:nvPr userDrawn="1"/>
          </p:nvSpPr>
          <p:spPr bwMode="auto">
            <a:xfrm>
              <a:off x="10386" y="9899"/>
              <a:ext cx="345" cy="361"/>
            </a:xfrm>
            <a:custGeom>
              <a:avLst/>
              <a:gdLst>
                <a:gd name="T0" fmla="*/ 0 w 344"/>
                <a:gd name="T1" fmla="*/ 361 h 361"/>
                <a:gd name="T2" fmla="*/ 219 w 344"/>
                <a:gd name="T3" fmla="*/ 361 h 361"/>
                <a:gd name="T4" fmla="*/ 346 w 344"/>
                <a:gd name="T5" fmla="*/ 0 h 361"/>
                <a:gd name="T6" fmla="*/ 132 w 344"/>
                <a:gd name="T7" fmla="*/ 0 h 361"/>
                <a:gd name="T8" fmla="*/ 0 w 344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4" h="361">
                  <a:moveTo>
                    <a:pt x="0" y="361"/>
                  </a:moveTo>
                  <a:lnTo>
                    <a:pt x="217" y="361"/>
                  </a:lnTo>
                  <a:lnTo>
                    <a:pt x="344" y="0"/>
                  </a:lnTo>
                  <a:lnTo>
                    <a:pt x="132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54" name="Freeform 39"/>
            <p:cNvSpPr>
              <a:spLocks/>
            </p:cNvSpPr>
            <p:nvPr userDrawn="1"/>
          </p:nvSpPr>
          <p:spPr bwMode="auto">
            <a:xfrm>
              <a:off x="13271" y="9899"/>
              <a:ext cx="337" cy="361"/>
            </a:xfrm>
            <a:custGeom>
              <a:avLst/>
              <a:gdLst>
                <a:gd name="T0" fmla="*/ 0 w 338"/>
                <a:gd name="T1" fmla="*/ 361 h 361"/>
                <a:gd name="T2" fmla="*/ 209 w 338"/>
                <a:gd name="T3" fmla="*/ 361 h 361"/>
                <a:gd name="T4" fmla="*/ 336 w 338"/>
                <a:gd name="T5" fmla="*/ 0 h 361"/>
                <a:gd name="T6" fmla="*/ 126 w 338"/>
                <a:gd name="T7" fmla="*/ 0 h 361"/>
                <a:gd name="T8" fmla="*/ 0 w 338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8" h="361">
                  <a:moveTo>
                    <a:pt x="0" y="361"/>
                  </a:moveTo>
                  <a:lnTo>
                    <a:pt x="211" y="361"/>
                  </a:lnTo>
                  <a:lnTo>
                    <a:pt x="338" y="0"/>
                  </a:lnTo>
                  <a:lnTo>
                    <a:pt x="126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55" name="Freeform 40"/>
            <p:cNvSpPr>
              <a:spLocks/>
            </p:cNvSpPr>
            <p:nvPr userDrawn="1"/>
          </p:nvSpPr>
          <p:spPr bwMode="auto">
            <a:xfrm>
              <a:off x="15193" y="9899"/>
              <a:ext cx="345" cy="361"/>
            </a:xfrm>
            <a:custGeom>
              <a:avLst/>
              <a:gdLst>
                <a:gd name="T0" fmla="*/ 0 w 343"/>
                <a:gd name="T1" fmla="*/ 361 h 361"/>
                <a:gd name="T2" fmla="*/ 213 w 343"/>
                <a:gd name="T3" fmla="*/ 361 h 361"/>
                <a:gd name="T4" fmla="*/ 347 w 343"/>
                <a:gd name="T5" fmla="*/ 0 h 361"/>
                <a:gd name="T6" fmla="*/ 128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1" y="361"/>
                  </a:lnTo>
                  <a:lnTo>
                    <a:pt x="343" y="0"/>
                  </a:lnTo>
                  <a:lnTo>
                    <a:pt x="126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56" name="Freeform 41"/>
            <p:cNvSpPr>
              <a:spLocks/>
            </p:cNvSpPr>
            <p:nvPr userDrawn="1"/>
          </p:nvSpPr>
          <p:spPr bwMode="auto">
            <a:xfrm>
              <a:off x="11348" y="9899"/>
              <a:ext cx="343" cy="361"/>
            </a:xfrm>
            <a:custGeom>
              <a:avLst/>
              <a:gdLst>
                <a:gd name="T0" fmla="*/ 0 w 343"/>
                <a:gd name="T1" fmla="*/ 361 h 361"/>
                <a:gd name="T2" fmla="*/ 216 w 343"/>
                <a:gd name="T3" fmla="*/ 361 h 361"/>
                <a:gd name="T4" fmla="*/ 343 w 343"/>
                <a:gd name="T5" fmla="*/ 0 h 361"/>
                <a:gd name="T6" fmla="*/ 132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6" y="361"/>
                  </a:lnTo>
                  <a:lnTo>
                    <a:pt x="343" y="0"/>
                  </a:lnTo>
                  <a:lnTo>
                    <a:pt x="132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57" name="Freeform 42"/>
            <p:cNvSpPr>
              <a:spLocks/>
            </p:cNvSpPr>
            <p:nvPr userDrawn="1"/>
          </p:nvSpPr>
          <p:spPr bwMode="auto">
            <a:xfrm>
              <a:off x="10868" y="9899"/>
              <a:ext cx="343" cy="361"/>
            </a:xfrm>
            <a:custGeom>
              <a:avLst/>
              <a:gdLst>
                <a:gd name="T0" fmla="*/ 0 w 343"/>
                <a:gd name="T1" fmla="*/ 361 h 361"/>
                <a:gd name="T2" fmla="*/ 217 w 343"/>
                <a:gd name="T3" fmla="*/ 361 h 361"/>
                <a:gd name="T4" fmla="*/ 343 w 343"/>
                <a:gd name="T5" fmla="*/ 0 h 361"/>
                <a:gd name="T6" fmla="*/ 132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7" y="361"/>
                  </a:lnTo>
                  <a:lnTo>
                    <a:pt x="343" y="0"/>
                  </a:lnTo>
                  <a:lnTo>
                    <a:pt x="132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58" name="Freeform 43"/>
            <p:cNvSpPr>
              <a:spLocks/>
            </p:cNvSpPr>
            <p:nvPr userDrawn="1"/>
          </p:nvSpPr>
          <p:spPr bwMode="auto">
            <a:xfrm>
              <a:off x="11828" y="9899"/>
              <a:ext cx="345" cy="361"/>
            </a:xfrm>
            <a:custGeom>
              <a:avLst/>
              <a:gdLst>
                <a:gd name="T0" fmla="*/ 0 w 344"/>
                <a:gd name="T1" fmla="*/ 361 h 361"/>
                <a:gd name="T2" fmla="*/ 219 w 344"/>
                <a:gd name="T3" fmla="*/ 361 h 361"/>
                <a:gd name="T4" fmla="*/ 346 w 344"/>
                <a:gd name="T5" fmla="*/ 0 h 361"/>
                <a:gd name="T6" fmla="*/ 133 w 344"/>
                <a:gd name="T7" fmla="*/ 0 h 361"/>
                <a:gd name="T8" fmla="*/ 0 w 344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4" h="361">
                  <a:moveTo>
                    <a:pt x="0" y="361"/>
                  </a:moveTo>
                  <a:lnTo>
                    <a:pt x="217" y="361"/>
                  </a:lnTo>
                  <a:lnTo>
                    <a:pt x="344" y="0"/>
                  </a:lnTo>
                  <a:lnTo>
                    <a:pt x="133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59" name="Freeform 44"/>
            <p:cNvSpPr>
              <a:spLocks/>
            </p:cNvSpPr>
            <p:nvPr userDrawn="1"/>
          </p:nvSpPr>
          <p:spPr bwMode="auto">
            <a:xfrm>
              <a:off x="12308" y="9899"/>
              <a:ext cx="345" cy="361"/>
            </a:xfrm>
            <a:custGeom>
              <a:avLst/>
              <a:gdLst>
                <a:gd name="T0" fmla="*/ 0 w 344"/>
                <a:gd name="T1" fmla="*/ 361 h 361"/>
                <a:gd name="T2" fmla="*/ 219 w 344"/>
                <a:gd name="T3" fmla="*/ 361 h 361"/>
                <a:gd name="T4" fmla="*/ 346 w 344"/>
                <a:gd name="T5" fmla="*/ 0 h 361"/>
                <a:gd name="T6" fmla="*/ 132 w 344"/>
                <a:gd name="T7" fmla="*/ 0 h 361"/>
                <a:gd name="T8" fmla="*/ 0 w 344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4" h="361">
                  <a:moveTo>
                    <a:pt x="0" y="361"/>
                  </a:moveTo>
                  <a:lnTo>
                    <a:pt x="217" y="361"/>
                  </a:lnTo>
                  <a:lnTo>
                    <a:pt x="344" y="0"/>
                  </a:lnTo>
                  <a:lnTo>
                    <a:pt x="132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60" name="Freeform 45"/>
            <p:cNvSpPr>
              <a:spLocks/>
            </p:cNvSpPr>
            <p:nvPr userDrawn="1"/>
          </p:nvSpPr>
          <p:spPr bwMode="auto">
            <a:xfrm>
              <a:off x="12796" y="9899"/>
              <a:ext cx="332" cy="361"/>
            </a:xfrm>
            <a:custGeom>
              <a:avLst/>
              <a:gdLst>
                <a:gd name="T0" fmla="*/ 0 w 333"/>
                <a:gd name="T1" fmla="*/ 361 h 361"/>
                <a:gd name="T2" fmla="*/ 210 w 333"/>
                <a:gd name="T3" fmla="*/ 361 h 361"/>
                <a:gd name="T4" fmla="*/ 331 w 333"/>
                <a:gd name="T5" fmla="*/ 0 h 361"/>
                <a:gd name="T6" fmla="*/ 127 w 333"/>
                <a:gd name="T7" fmla="*/ 0 h 361"/>
                <a:gd name="T8" fmla="*/ 0 w 33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3" h="361">
                  <a:moveTo>
                    <a:pt x="0" y="361"/>
                  </a:moveTo>
                  <a:lnTo>
                    <a:pt x="212" y="361"/>
                  </a:lnTo>
                  <a:lnTo>
                    <a:pt x="333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pic>
        <p:nvPicPr>
          <p:cNvPr id="1027" name="Picture 55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3375" y="381003"/>
            <a:ext cx="3263900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404459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56" r:id="rId2"/>
    <p:sldLayoutId id="2147483674" r:id="rId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Geneva" pitchFamily="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Geneva" pitchFamily="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Geneva" pitchFamily="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Geneva" pitchFamily="1" charset="-128"/>
        </a:defRPr>
      </a:lvl5pPr>
      <a:lvl6pPr marL="45708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Geneva" pitchFamily="1" charset="-128"/>
        </a:defRPr>
      </a:lvl6pPr>
      <a:lvl7pPr marL="91416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Geneva" pitchFamily="1" charset="-128"/>
        </a:defRPr>
      </a:lvl7pPr>
      <a:lvl8pPr marL="1371242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Geneva" pitchFamily="1" charset="-128"/>
        </a:defRPr>
      </a:lvl8pPr>
      <a:lvl9pPr marL="1828323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Geneva" pitchFamily="1" charset="-128"/>
        </a:defRPr>
      </a:lvl9pPr>
    </p:titleStyle>
    <p:bodyStyle>
      <a:lvl1pPr marL="342810" indent="-34281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756" indent="-285675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2702" indent="-22854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599782" indent="-22854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6863" indent="-22854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3944" indent="-22854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025" indent="-22854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8105" indent="-22854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5186" indent="-22854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1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81" algn="l" defTabSz="9141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61" algn="l" defTabSz="9141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42" algn="l" defTabSz="9141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23" algn="l" defTabSz="9141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03" algn="l" defTabSz="9141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484" algn="l" defTabSz="9141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565" algn="l" defTabSz="9141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645" algn="l" defTabSz="9141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re 23"/>
          <p:cNvSpPr>
            <a:spLocks noGrp="1"/>
          </p:cNvSpPr>
          <p:nvPr>
            <p:ph type="ctrTitle"/>
          </p:nvPr>
        </p:nvSpPr>
        <p:spPr>
          <a:xfrm>
            <a:off x="409577" y="1212851"/>
            <a:ext cx="6753225" cy="606950"/>
          </a:xfrm>
        </p:spPr>
        <p:txBody>
          <a:bodyPr/>
          <a:lstStyle/>
          <a:p>
            <a:r>
              <a:rPr lang="fr-FR" sz="1800" dirty="0" smtClean="0"/>
              <a:t>AXE PARIS-MONTPARNASSE          DREUX </a:t>
            </a:r>
            <a:endParaRPr lang="fr-FR" sz="1800" dirty="0"/>
          </a:p>
        </p:txBody>
      </p:sp>
      <p:sp>
        <p:nvSpPr>
          <p:cNvPr id="5" name="Espace réservé du texte 8"/>
          <p:cNvSpPr txBox="1">
            <a:spLocks/>
          </p:cNvSpPr>
          <p:nvPr/>
        </p:nvSpPr>
        <p:spPr>
          <a:xfrm>
            <a:off x="427787" y="2495499"/>
            <a:ext cx="5536970" cy="314046"/>
          </a:xfrm>
          <a:prstGeom prst="rect">
            <a:avLst/>
          </a:prstGeom>
        </p:spPr>
        <p:txBody>
          <a:bodyPr lIns="91416" tIns="45708" rIns="91416" bIns="45708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lang="fr-FR" sz="1100" kern="1200" baseline="0" dirty="0">
                <a:solidFill>
                  <a:srgbClr val="4D4F53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fr-FR" dirty="0"/>
              <a:t>Ces travaux s’inscrivent dans le cadre de la maintenance des voies.</a:t>
            </a:r>
          </a:p>
        </p:txBody>
      </p:sp>
      <p:sp>
        <p:nvSpPr>
          <p:cNvPr id="42" name="Rectangle 62"/>
          <p:cNvSpPr>
            <a:spLocks noChangeArrowheads="1"/>
          </p:cNvSpPr>
          <p:nvPr/>
        </p:nvSpPr>
        <p:spPr bwMode="auto">
          <a:xfrm>
            <a:off x="6484358" y="9671218"/>
            <a:ext cx="9366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rIns="18000">
            <a:spAutoFit/>
          </a:bodyPr>
          <a:lstStyle/>
          <a:p>
            <a:pPr defTabSz="3338513"/>
            <a:r>
              <a:rPr lang="fr-FR" sz="600" dirty="0">
                <a:solidFill>
                  <a:schemeClr val="bg2"/>
                </a:solidFill>
              </a:rPr>
              <a:t>PRG 2015 </a:t>
            </a:r>
            <a:r>
              <a:rPr lang="fr-FR" sz="600" dirty="0" smtClean="0">
                <a:solidFill>
                  <a:schemeClr val="bg2"/>
                </a:solidFill>
              </a:rPr>
              <a:t>N 75</a:t>
            </a:r>
            <a:endParaRPr lang="fr-FR" sz="600" dirty="0">
              <a:solidFill>
                <a:schemeClr val="bg2"/>
              </a:solidFill>
            </a:endParaRPr>
          </a:p>
        </p:txBody>
      </p:sp>
      <p:graphicFrame>
        <p:nvGraphicFramePr>
          <p:cNvPr id="230" name="Tableau 2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57040411"/>
              </p:ext>
            </p:extLst>
          </p:nvPr>
        </p:nvGraphicFramePr>
        <p:xfrm>
          <a:off x="596461" y="3838047"/>
          <a:ext cx="3262510" cy="208709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52000"/>
                <a:gridCol w="40540"/>
                <a:gridCol w="40540"/>
                <a:gridCol w="396996"/>
                <a:gridCol w="396996"/>
                <a:gridCol w="396996"/>
                <a:gridCol w="44450"/>
                <a:gridCol w="396996"/>
                <a:gridCol w="396996"/>
              </a:tblGrid>
              <a:tr h="251099">
                <a:tc>
                  <a:txBody>
                    <a:bodyPr/>
                    <a:lstStyle/>
                    <a:p>
                      <a:pPr algn="l" fontAlgn="b"/>
                      <a:endParaRPr lang="fr-FR" sz="700" b="1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1" fontAlgn="ctr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700" b="1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88" marR="8988" marT="8983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1" u="none" kern="1200" baseline="0" dirty="0" smtClean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1" u="none" kern="1200" baseline="0" dirty="0" smtClean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1" u="none" kern="1200" baseline="0" dirty="0" smtClean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1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Paris-Montparnasse </a:t>
                      </a:r>
                      <a:r>
                        <a:rPr lang="fr-FR" sz="700" b="1" i="0" u="none" strike="noStrike" dirty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1-2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 dirty="0" smtClean="0">
                          <a:solidFill>
                            <a:srgbClr val="3C3732"/>
                          </a:solidFill>
                          <a:latin typeface="+mn-lt"/>
                        </a:rPr>
                        <a:t>22:58</a:t>
                      </a:r>
                      <a:endParaRPr lang="fr-FR" sz="700" b="1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1" fontAlgn="ctr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700" b="1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88" marR="8988" marT="898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1" i="0" u="none" strike="noStrike" kern="1200" dirty="0" smtClean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1" i="0" u="none" strike="noStrike" kern="1200" dirty="0" smtClean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23:58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1" u="none" kern="1200" baseline="0" dirty="0" smtClean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marL="0" marR="0" indent="0" algn="l" defTabSz="91416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1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Versailles-Chantiers</a:t>
                      </a: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 dirty="0" smtClean="0">
                          <a:solidFill>
                            <a:srgbClr val="3C3732"/>
                          </a:solidFill>
                          <a:latin typeface="+mn-lt"/>
                        </a:rPr>
                        <a:t>23:11</a:t>
                      </a:r>
                      <a:endParaRPr lang="fr-FR" sz="700" b="1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fr-FR" sz="700" b="1" u="none" kern="1200" baseline="0" dirty="0" smtClean="0">
                          <a:solidFill>
                            <a:srgbClr val="A1006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23:22</a:t>
                      </a:r>
                      <a:endParaRPr lang="fr-FR" sz="700" b="1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8988" marR="8988" marT="8983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1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1" i="0" u="none" strike="noStrike" kern="1200" dirty="0" smtClean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00:11</a:t>
                      </a:r>
                      <a:endParaRPr lang="fr-FR" sz="700" b="1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1" u="none" kern="1200" baseline="0" dirty="0" smtClean="0">
                          <a:solidFill>
                            <a:srgbClr val="A1006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00:22</a:t>
                      </a:r>
                      <a:endParaRPr lang="fr-FR" sz="700" b="1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1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Plaisir-Grignon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fr-FR" sz="700" b="1" u="none" kern="1200" baseline="0" dirty="0" smtClean="0">
                          <a:solidFill>
                            <a:srgbClr val="A1006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23:48</a:t>
                      </a:r>
                      <a:endParaRPr lang="fr-FR" sz="700" b="1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 smtClean="0">
                          <a:solidFill>
                            <a:srgbClr val="3C3732"/>
                          </a:solidFill>
                          <a:latin typeface="+mn-lt"/>
                        </a:rPr>
                        <a:t>00:05</a:t>
                      </a:r>
                      <a:endParaRPr lang="fr-FR" sz="700" b="1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8988" marR="8988" marT="898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0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0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1" u="none" kern="1200" baseline="0" dirty="0" smtClean="0">
                          <a:solidFill>
                            <a:srgbClr val="A1006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00:48</a:t>
                      </a:r>
                      <a:endParaRPr lang="fr-FR" sz="700" b="1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marL="0" marR="0" indent="0" algn="l" defTabSz="91416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0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Villiers-</a:t>
                      </a:r>
                      <a:r>
                        <a:rPr lang="fr-FR" sz="700" b="0" i="0" u="none" strike="noStrike" dirty="0" err="1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Neauphle</a:t>
                      </a:r>
                      <a:r>
                        <a:rPr lang="fr-FR" sz="700" b="0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-Pont</a:t>
                      </a: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 dirty="0" smtClean="0">
                          <a:solidFill>
                            <a:srgbClr val="3C3732"/>
                          </a:solidFill>
                          <a:latin typeface="+mn-lt"/>
                        </a:rPr>
                        <a:t>00:11</a:t>
                      </a:r>
                      <a:endParaRPr lang="fr-FR" sz="7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8988" marR="8988" marT="8983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0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0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0" u="none" kern="1200" baseline="0" dirty="0" smtClean="0">
                          <a:solidFill>
                            <a:srgbClr val="A1006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01:01</a:t>
                      </a:r>
                      <a:endParaRPr lang="fr-FR" sz="700" b="0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marL="0" marR="0" indent="0" algn="l" defTabSz="91416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0" i="0" u="none" strike="noStrike" dirty="0" err="1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Montfort-l’Amaury-Méré</a:t>
                      </a:r>
                      <a:endParaRPr lang="fr-FR" sz="700" b="0" i="0" u="none" strike="noStrike" dirty="0" smtClean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 dirty="0" smtClean="0">
                          <a:solidFill>
                            <a:srgbClr val="3C3732"/>
                          </a:solidFill>
                          <a:latin typeface="+mn-lt"/>
                        </a:rPr>
                        <a:t>00:16</a:t>
                      </a:r>
                      <a:endParaRPr lang="fr-FR" sz="7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8988" marR="8988" marT="898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0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0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0" u="none" kern="1200" baseline="0" dirty="0" smtClean="0">
                          <a:solidFill>
                            <a:srgbClr val="A1006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01:09</a:t>
                      </a:r>
                      <a:endParaRPr lang="fr-FR" sz="700" b="0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marL="0" marR="0" indent="0" algn="l" defTabSz="91416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0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Garancières-La-Queue</a:t>
                      </a: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 dirty="0" smtClean="0">
                          <a:solidFill>
                            <a:srgbClr val="3C3732"/>
                          </a:solidFill>
                          <a:latin typeface="+mn-lt"/>
                        </a:rPr>
                        <a:t>00:20</a:t>
                      </a:r>
                      <a:endParaRPr lang="fr-FR" sz="7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8988" marR="8988" marT="8983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0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0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0" u="none" kern="1200" baseline="0" dirty="0" smtClean="0">
                          <a:solidFill>
                            <a:srgbClr val="A1006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01:17</a:t>
                      </a:r>
                      <a:endParaRPr lang="fr-FR" sz="700" b="0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marL="0" marR="0" indent="0" algn="l" defTabSz="91416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0" i="0" u="none" strike="noStrike" dirty="0" err="1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Orgerus-Béhoust</a:t>
                      </a:r>
                      <a:endParaRPr lang="fr-FR" sz="700" b="0" i="0" u="none" strike="noStrike" dirty="0" smtClean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 dirty="0" smtClean="0">
                          <a:solidFill>
                            <a:srgbClr val="3C3732"/>
                          </a:solidFill>
                          <a:latin typeface="+mn-lt"/>
                        </a:rPr>
                        <a:t>00:25</a:t>
                      </a:r>
                      <a:endParaRPr lang="fr-FR" sz="7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8988" marR="8988" marT="898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0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0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0" u="none" kern="1200" baseline="0" dirty="0" smtClean="0">
                          <a:solidFill>
                            <a:srgbClr val="A1006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01:29</a:t>
                      </a:r>
                      <a:endParaRPr lang="fr-FR" sz="700" b="0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marL="0" marR="0" indent="0" algn="l" defTabSz="91416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0" i="0" u="none" strike="noStrike" dirty="0" err="1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Tacoignières-Richebourg</a:t>
                      </a:r>
                      <a:endParaRPr lang="fr-FR" sz="700" b="0" i="0" u="none" strike="noStrike" dirty="0" smtClean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 dirty="0" smtClean="0">
                          <a:solidFill>
                            <a:srgbClr val="3C3732"/>
                          </a:solidFill>
                          <a:latin typeface="+mn-lt"/>
                        </a:rPr>
                        <a:t>00:28</a:t>
                      </a:r>
                      <a:endParaRPr lang="fr-FR" sz="7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8988" marR="8988" marT="8983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0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0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0" u="none" kern="1200" baseline="0" dirty="0" smtClean="0">
                          <a:solidFill>
                            <a:srgbClr val="A1006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01:37</a:t>
                      </a:r>
                      <a:endParaRPr lang="fr-FR" sz="700" b="0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marL="0" marR="0" indent="0" algn="l" defTabSz="91416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0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Houdan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 dirty="0" smtClean="0">
                          <a:solidFill>
                            <a:srgbClr val="3C3732"/>
                          </a:solidFill>
                          <a:latin typeface="+mn-lt"/>
                        </a:rPr>
                        <a:t>00:34</a:t>
                      </a:r>
                      <a:endParaRPr lang="fr-FR" sz="7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8988" marR="8988" marT="898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0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0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0" u="none" kern="1200" baseline="0" dirty="0" smtClean="0">
                          <a:solidFill>
                            <a:srgbClr val="A1006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01:50</a:t>
                      </a:r>
                      <a:endParaRPr lang="fr-FR" sz="700" b="0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marL="0" marR="0" indent="0" algn="l" defTabSz="91416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0" i="0" u="none" strike="noStrike" dirty="0" err="1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Marchezais-Broué</a:t>
                      </a:r>
                      <a:endParaRPr lang="fr-FR" sz="700" b="0" i="0" u="none" strike="noStrike" dirty="0" smtClean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 dirty="0" smtClean="0">
                          <a:solidFill>
                            <a:srgbClr val="3C3732"/>
                          </a:solidFill>
                          <a:latin typeface="+mn-lt"/>
                        </a:rPr>
                        <a:t>00:39</a:t>
                      </a:r>
                      <a:endParaRPr lang="fr-FR" sz="7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8988" marR="8988" marT="8983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0" u="none" kern="1200" baseline="0" dirty="0" smtClean="0">
                          <a:solidFill>
                            <a:srgbClr val="A1006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02:02</a:t>
                      </a:r>
                      <a:endParaRPr lang="fr-FR" sz="700" b="0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marL="0" marR="0" indent="0" algn="l" defTabSz="91416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1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Dreux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b="0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 smtClean="0">
                          <a:solidFill>
                            <a:srgbClr val="3C3732"/>
                          </a:solidFill>
                          <a:latin typeface="+mn-lt"/>
                        </a:rPr>
                        <a:t>00:49</a:t>
                      </a:r>
                      <a:endParaRPr lang="fr-FR" sz="700" b="1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8988" marR="8988" marT="898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700" b="0" dirty="0"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700" b="0" dirty="0"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1" u="none" kern="1200" baseline="0" dirty="0" smtClean="0">
                          <a:solidFill>
                            <a:srgbClr val="A1006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02:16</a:t>
                      </a:r>
                      <a:endParaRPr lang="fr-FR" sz="700" b="1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marL="0" marR="0" indent="0" algn="l" defTabSz="91416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500" b="1" i="0" u="none" strike="noStrike" kern="1200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Allongement du temps de parcours</a:t>
                      </a: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endParaRPr lang="fr-FR" sz="7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rgbClr val="D7D7D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700" b="0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700" b="1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8988" marR="8988" marT="8983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700" b="0" dirty="0"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fr-FR" sz="700" b="0" dirty="0"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161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1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</a:tr>
            </a:tbl>
          </a:graphicData>
        </a:graphic>
      </p:graphicFrame>
      <p:grpSp>
        <p:nvGrpSpPr>
          <p:cNvPr id="1185" name="Groupe 1184"/>
          <p:cNvGrpSpPr/>
          <p:nvPr/>
        </p:nvGrpSpPr>
        <p:grpSpPr>
          <a:xfrm>
            <a:off x="472572" y="2918113"/>
            <a:ext cx="6824848" cy="321239"/>
            <a:chOff x="396372" y="3175923"/>
            <a:chExt cx="6674149" cy="321239"/>
          </a:xfrm>
        </p:grpSpPr>
        <p:sp>
          <p:nvSpPr>
            <p:cNvPr id="33" name="Espace réservé du texte 10"/>
            <p:cNvSpPr txBox="1">
              <a:spLocks/>
            </p:cNvSpPr>
            <p:nvPr/>
          </p:nvSpPr>
          <p:spPr>
            <a:xfrm>
              <a:off x="405763" y="3175923"/>
              <a:ext cx="6664758" cy="321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16" tIns="45708" rIns="91416" bIns="45708" anchor="ctr"/>
            <a:lstStyle>
              <a:lvl1pPr marL="0" indent="0" algn="l" rtl="0" eaLnBrk="0" fontAlgn="base" hangingPunct="0">
                <a:spcBef>
                  <a:spcPct val="20000"/>
                </a:spcBef>
                <a:spcAft>
                  <a:spcPct val="0"/>
                </a:spcAft>
                <a:buNone/>
                <a:defRPr lang="fr-FR" sz="1100" b="1" u="none" baseline="0" dirty="0">
                  <a:solidFill>
                    <a:srgbClr val="E05206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r>
                <a:rPr lang="fr-FR" sz="1050" dirty="0" smtClean="0">
                  <a:solidFill>
                    <a:srgbClr val="A1006B"/>
                  </a:solidFill>
                </a:rPr>
                <a:t>  CIRCULATION ASSURÉE PAR BUS ENTRE VERSAILLES-CHANTIERS, PLAISIR-GRIGNON ET DREUX</a:t>
              </a:r>
              <a:endParaRPr lang="fr-FR" sz="1050" dirty="0">
                <a:solidFill>
                  <a:srgbClr val="A1006B"/>
                </a:solidFill>
              </a:endParaRPr>
            </a:p>
          </p:txBody>
        </p:sp>
        <p:pic>
          <p:nvPicPr>
            <p:cNvPr id="253" name="Image 252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3461" t="33990" r="22654" b="11775"/>
            <a:stretch/>
          </p:blipFill>
          <p:spPr>
            <a:xfrm>
              <a:off x="396372" y="3269026"/>
              <a:ext cx="135917" cy="136800"/>
            </a:xfrm>
            <a:prstGeom prst="rect">
              <a:avLst/>
            </a:prstGeom>
          </p:spPr>
        </p:pic>
      </p:grpSp>
      <p:graphicFrame>
        <p:nvGraphicFramePr>
          <p:cNvPr id="255" name="Tableau 2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26746933"/>
              </p:ext>
            </p:extLst>
          </p:nvPr>
        </p:nvGraphicFramePr>
        <p:xfrm>
          <a:off x="596458" y="6578144"/>
          <a:ext cx="2967826" cy="2088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52000"/>
                <a:gridCol w="43376"/>
                <a:gridCol w="432000"/>
                <a:gridCol w="432000"/>
                <a:gridCol w="44450"/>
                <a:gridCol w="432000"/>
                <a:gridCol w="432000"/>
              </a:tblGrid>
              <a:tr h="252000">
                <a:tc>
                  <a:txBody>
                    <a:bodyPr/>
                    <a:lstStyle/>
                    <a:p>
                      <a:pPr algn="l" fontAlgn="b"/>
                      <a:endParaRPr lang="fr-FR" sz="700" b="1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 smtClean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 smtClean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 smtClean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 smtClean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marL="0" marR="0" indent="0" algn="l" defTabSz="91416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1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Dreux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endParaRPr lang="fr-FR" sz="700" b="1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88" marR="8988" marT="898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700" b="1" i="0" u="none" strike="noStrike" kern="1200" dirty="0" smtClean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21:52</a:t>
                      </a:r>
                      <a:endParaRPr lang="fr-FR" sz="700" b="1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88" marR="8988" marT="898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700" b="1" u="none" kern="1200" baseline="0" dirty="0" smtClean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1" fontAlgn="b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700" b="1" i="0" u="none" strike="noStrike" kern="1200" dirty="0" smtClean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1" fontAlgn="b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fr-FR" sz="700" b="1" i="0" u="none" strike="noStrike" kern="1200" dirty="0" smtClean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22:52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700" b="1" u="none" kern="1200" baseline="0" dirty="0" smtClean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marL="0" marR="0" indent="0" algn="l" defTabSz="91416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0" i="0" u="none" strike="noStrike" dirty="0" err="1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Marchezais-Broué</a:t>
                      </a:r>
                      <a:endParaRPr lang="fr-FR" sz="700" b="0" i="0" u="none" strike="noStrike" dirty="0" smtClean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endParaRPr lang="fr-FR" sz="700" b="0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88" marR="8988" marT="898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700" b="0" i="0" u="none" strike="noStrike" kern="1200" dirty="0" smtClean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22:00</a:t>
                      </a:r>
                      <a:endParaRPr lang="fr-FR" sz="700" b="0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88" marR="8988" marT="8983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700" b="0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1" fontAlgn="b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700" b="0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1" fontAlgn="b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fr-FR" sz="700" b="0" i="0" u="none" strike="noStrike" kern="1200" dirty="0" smtClean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23:00</a:t>
                      </a:r>
                      <a:endParaRPr lang="fr-FR" sz="700" b="0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700" b="0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marL="0" marR="0" indent="0" algn="l" defTabSz="91416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0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Houdan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endParaRPr lang="fr-FR" sz="700" b="0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88" marR="8988" marT="898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700" b="0" i="0" u="none" strike="noStrike" kern="1200" dirty="0" smtClean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22:06</a:t>
                      </a:r>
                      <a:endParaRPr lang="fr-FR" sz="700" b="0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88" marR="8988" marT="898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700" b="0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1" fontAlgn="b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700" b="0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1" fontAlgn="b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fr-FR" sz="700" b="0" i="0" u="none" strike="noStrike" kern="1200" dirty="0" smtClean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23:06</a:t>
                      </a:r>
                      <a:endParaRPr lang="fr-FR" sz="700" b="0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700" b="0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marL="0" marR="0" indent="0" algn="l" defTabSz="91416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0" i="0" u="none" strike="noStrike" dirty="0" err="1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Tacoignières-Richebourg</a:t>
                      </a:r>
                      <a:endParaRPr lang="fr-FR" sz="700" b="0" i="0" u="none" strike="noStrike" dirty="0" smtClean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endParaRPr lang="fr-FR" sz="700" b="0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88" marR="8988" marT="898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700" b="0" i="0" u="none" strike="noStrike" kern="1200" dirty="0" smtClean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22:12</a:t>
                      </a:r>
                      <a:endParaRPr lang="fr-FR" sz="700" b="0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88" marR="8988" marT="8983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700" b="0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1" fontAlgn="b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700" b="0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1" fontAlgn="b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fr-FR" sz="700" b="0" i="0" u="none" strike="noStrike" kern="1200" dirty="0" smtClean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23:12</a:t>
                      </a:r>
                      <a:endParaRPr lang="fr-FR" sz="700" b="0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700" b="0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marL="0" marR="0" indent="0" algn="l" defTabSz="91416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0" i="0" u="none" strike="noStrike" dirty="0" err="1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Orgerus-Béhoust</a:t>
                      </a:r>
                      <a:endParaRPr lang="fr-FR" sz="700" b="0" i="0" u="none" strike="noStrike" dirty="0" smtClean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endParaRPr lang="fr-FR" sz="700" b="0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88" marR="8988" marT="898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700" b="0" i="0" u="none" strike="noStrike" kern="1200" dirty="0" smtClean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22:15</a:t>
                      </a:r>
                      <a:endParaRPr lang="fr-FR" sz="700" b="0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88" marR="8988" marT="898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700" b="0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1" fontAlgn="b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700" b="0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1" fontAlgn="b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fr-FR" sz="700" b="0" i="0" u="none" strike="noStrike" kern="1200" dirty="0" smtClean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23:15</a:t>
                      </a:r>
                      <a:endParaRPr lang="fr-FR" sz="700" b="0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700" b="0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marL="0" marR="0" indent="0" algn="l" defTabSz="91416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0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Garancières-La-Queue</a:t>
                      </a: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endParaRPr lang="fr-FR" sz="700" b="0" i="0" u="none" strike="noStrike" kern="1200" dirty="0" smtClean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88" marR="8988" marT="898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700" b="0" i="0" u="none" strike="noStrike" kern="1200" dirty="0" smtClean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22:20</a:t>
                      </a:r>
                    </a:p>
                  </a:txBody>
                  <a:tcPr marL="8988" marR="8988" marT="8983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700" b="0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1" fontAlgn="b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700" b="0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1" fontAlgn="b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fr-FR" sz="700" b="0" i="0" u="none" strike="noStrike" kern="1200" dirty="0" smtClean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23:19</a:t>
                      </a:r>
                      <a:endParaRPr lang="fr-FR" sz="700" b="0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700" b="0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marL="0" marR="0" indent="0" algn="l" defTabSz="91416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0" i="0" u="none" strike="noStrike" dirty="0" err="1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Montfort-l’Amaury-Méré</a:t>
                      </a:r>
                      <a:endParaRPr lang="fr-FR" sz="700" b="0" i="0" u="none" strike="noStrike" dirty="0" smtClean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endParaRPr lang="fr-FR" sz="700" b="0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88" marR="8988" marT="898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700" b="0" i="0" u="none" strike="noStrike" kern="1200" dirty="0" smtClean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22:25</a:t>
                      </a:r>
                      <a:endParaRPr lang="fr-FR" sz="700" b="0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88" marR="8988" marT="898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700" b="0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1" fontAlgn="b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700" b="0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1" fontAlgn="b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fr-FR" sz="700" b="0" i="0" u="none" strike="noStrike" kern="1200" dirty="0" smtClean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23:25</a:t>
                      </a:r>
                      <a:endParaRPr lang="fr-FR" sz="700" b="0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700" b="0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marL="0" marR="0" indent="0" algn="l" defTabSz="91416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0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Villiers-</a:t>
                      </a:r>
                      <a:r>
                        <a:rPr lang="fr-FR" sz="700" b="0" i="0" u="none" strike="noStrike" dirty="0" err="1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Neauphle</a:t>
                      </a:r>
                      <a:r>
                        <a:rPr lang="fr-FR" sz="700" b="0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-Pont</a:t>
                      </a: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endParaRPr lang="fr-FR" sz="700" b="0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88" marR="8988" marT="898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700" b="0" i="0" u="none" strike="noStrike" kern="1200" dirty="0" smtClean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22:29</a:t>
                      </a:r>
                      <a:endParaRPr lang="fr-FR" sz="700" b="0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88" marR="8988" marT="8983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700" b="0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1" fontAlgn="b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700" b="0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1" fontAlgn="b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fr-FR" sz="700" b="0" i="0" u="none" strike="noStrike" kern="1200" dirty="0" smtClean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23:29</a:t>
                      </a:r>
                      <a:endParaRPr lang="fr-FR" sz="700" b="0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700" b="0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marL="0" marR="0" indent="0" algn="l" defTabSz="91416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1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Plaisir-Grignon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endParaRPr lang="fr-FR" sz="700" b="1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88" marR="8988" marT="898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r>
                        <a:rPr lang="fr-FR" sz="700" b="1" i="0" u="none" strike="noStrike" kern="1200" dirty="0" smtClean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22:36</a:t>
                      </a:r>
                      <a:endParaRPr lang="fr-FR" sz="700" b="1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88" marR="8988" marT="898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fr-FR" sz="700" b="1" u="none" kern="1200" baseline="0" dirty="0" smtClean="0">
                          <a:solidFill>
                            <a:srgbClr val="A1006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22:46</a:t>
                      </a:r>
                      <a:endParaRPr lang="fr-FR" sz="700" b="1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1" fontAlgn="b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700" b="1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1" fontAlgn="b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fr-FR" sz="700" b="1" i="0" u="none" strike="noStrike" kern="1200" dirty="0" smtClean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23:36</a:t>
                      </a:r>
                      <a:endParaRPr lang="fr-FR" sz="700" b="1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fr-FR" sz="700" b="1" u="none" kern="1200" baseline="0" dirty="0" smtClean="0">
                          <a:solidFill>
                            <a:srgbClr val="A1006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23:46</a:t>
                      </a:r>
                      <a:endParaRPr lang="fr-FR" sz="700" b="1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marL="0" marR="0" indent="0" algn="l" defTabSz="91416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1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Versailles-Chantiers</a:t>
                      </a: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endParaRPr lang="fr-FR" sz="700" b="1" i="0" u="none" strike="noStrike" kern="1200" dirty="0" smtClean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88" marR="8988" marT="898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endParaRPr lang="fr-FR" sz="700" b="1" i="0" u="none" strike="noStrike" kern="1200" dirty="0" smtClean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88" marR="8988" marT="8983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fr-FR" sz="700" b="1" u="none" kern="1200" baseline="0" dirty="0" smtClean="0">
                          <a:solidFill>
                            <a:srgbClr val="A1006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23:12</a:t>
                      </a:r>
                      <a:endParaRPr lang="fr-FR" sz="700" b="1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700" b="1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700" b="1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fr-FR" sz="700" b="1" u="none" kern="1200" baseline="0" dirty="0" smtClean="0">
                          <a:solidFill>
                            <a:srgbClr val="A1006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00:12</a:t>
                      </a:r>
                      <a:endParaRPr lang="fr-FR" sz="700" b="1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marL="0" marR="0" indent="0" algn="l" defTabSz="91416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1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Paris-Montparnasse 1-2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endParaRPr lang="fr-FR" sz="700" b="1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88" marR="8988" marT="898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endParaRPr lang="fr-FR" sz="700" b="1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88" marR="8988" marT="898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fr-FR" sz="700" b="1" u="none" kern="1200" baseline="0" dirty="0" smtClean="0">
                          <a:solidFill>
                            <a:srgbClr val="A1006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23:44</a:t>
                      </a:r>
                      <a:endParaRPr lang="fr-FR" sz="700" b="1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700" b="1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700" b="1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fr-FR" sz="700" b="1" u="none" kern="1200" baseline="0" dirty="0" smtClean="0">
                          <a:solidFill>
                            <a:srgbClr val="A1006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00:44</a:t>
                      </a:r>
                      <a:endParaRPr lang="fr-FR" sz="700" b="1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marL="0" marR="0" indent="0" algn="l" defTabSz="91416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500" b="1" i="0" u="none" strike="noStrike" kern="1200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Allongement du temps de parcours</a:t>
                      </a: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endParaRPr lang="fr-FR" sz="700" b="1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88" marR="8988" marT="8983" marB="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161" rtl="0" eaLnBrk="1" fontAlgn="b" latinLnBrk="0" hangingPunct="1"/>
                      <a:endParaRPr lang="fr-FR" sz="700" b="1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88" marR="8988" marT="8983" marB="0" anchor="ctr">
                    <a:solidFill>
                      <a:srgbClr val="D7D7D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700" b="1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700" b="1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700" b="1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 defTabSz="914161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lang="fr-FR" sz="700" b="1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</a:tr>
            </a:tbl>
          </a:graphicData>
        </a:graphic>
      </p:graphicFrame>
      <p:sp>
        <p:nvSpPr>
          <p:cNvPr id="1186" name="Chevron 1185"/>
          <p:cNvSpPr/>
          <p:nvPr/>
        </p:nvSpPr>
        <p:spPr bwMode="auto">
          <a:xfrm>
            <a:off x="4118692" y="1438166"/>
            <a:ext cx="180000" cy="144000"/>
          </a:xfrm>
          <a:prstGeom prst="chevron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16" tIns="45708" rIns="91416" bIns="45708" numCol="1" rtlCol="0" anchor="t" anchorCtr="0" compatLnSpc="1">
            <a:prstTxWarp prst="textNoShape">
              <a:avLst/>
            </a:prstTxWarp>
          </a:bodyPr>
          <a:lstStyle/>
          <a:p>
            <a:pPr defTabSz="914161"/>
            <a:r>
              <a:rPr lang="fr-FR" dirty="0" smtClean="0">
                <a:latin typeface="Arial" pitchFamily="34" charset="0"/>
              </a:rPr>
              <a:t>   </a:t>
            </a:r>
            <a:endParaRPr lang="fr-FR" dirty="0">
              <a:latin typeface="Arial" pitchFamily="34" charset="0"/>
            </a:endParaRPr>
          </a:p>
        </p:txBody>
      </p:sp>
      <p:sp>
        <p:nvSpPr>
          <p:cNvPr id="296" name="Chevron 295"/>
          <p:cNvSpPr/>
          <p:nvPr/>
        </p:nvSpPr>
        <p:spPr bwMode="auto">
          <a:xfrm flipH="1">
            <a:off x="3845695" y="1438166"/>
            <a:ext cx="180000" cy="144000"/>
          </a:xfrm>
          <a:prstGeom prst="chevron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16" tIns="45708" rIns="91416" bIns="45708" numCol="1" rtlCol="0" anchor="t" anchorCtr="0" compatLnSpc="1">
            <a:prstTxWarp prst="textNoShape">
              <a:avLst/>
            </a:prstTxWarp>
          </a:bodyPr>
          <a:lstStyle/>
          <a:p>
            <a:pPr defTabSz="914161"/>
            <a:r>
              <a:rPr lang="fr-FR" dirty="0" smtClean="0">
                <a:latin typeface="Arial" pitchFamily="34" charset="0"/>
              </a:rPr>
              <a:t>   </a:t>
            </a:r>
            <a:endParaRPr lang="fr-FR" dirty="0">
              <a:latin typeface="Arial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56132" y="1929777"/>
            <a:ext cx="1101532" cy="899999"/>
          </a:xfrm>
          <a:prstGeom prst="rect">
            <a:avLst/>
          </a:prstGeom>
        </p:spPr>
      </p:pic>
      <p:pic>
        <p:nvPicPr>
          <p:cNvPr id="43" name="Picture 6" descr="picto_train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19392" y="3904677"/>
            <a:ext cx="154537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3" name="Image 24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3461" t="33990" r="22654" b="11775"/>
          <a:stretch/>
        </p:blipFill>
        <p:spPr>
          <a:xfrm>
            <a:off x="2314752" y="3905253"/>
            <a:ext cx="135917" cy="136800"/>
          </a:xfrm>
          <a:prstGeom prst="rect">
            <a:avLst/>
          </a:prstGeom>
        </p:spPr>
      </p:pic>
      <p:pic>
        <p:nvPicPr>
          <p:cNvPr id="248" name="Picture 6" descr="picto_train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7223" y="3904677"/>
            <a:ext cx="154537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9" name="Picture 6" descr="picto_train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35373" y="3907215"/>
            <a:ext cx="154537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0" name="Image 24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3461" t="33990" r="22654" b="11775"/>
          <a:stretch/>
        </p:blipFill>
        <p:spPr>
          <a:xfrm>
            <a:off x="3546074" y="3905673"/>
            <a:ext cx="135917" cy="136800"/>
          </a:xfrm>
          <a:prstGeom prst="rect">
            <a:avLst/>
          </a:prstGeom>
        </p:spPr>
      </p:pic>
      <p:pic>
        <p:nvPicPr>
          <p:cNvPr id="256" name="Picture 6" descr="picto_train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25881" y="6645589"/>
            <a:ext cx="154537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7" name="Image 25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3461" t="33990" r="22654" b="11775"/>
          <a:stretch/>
        </p:blipFill>
        <p:spPr>
          <a:xfrm>
            <a:off x="2372041" y="6646165"/>
            <a:ext cx="135917" cy="136800"/>
          </a:xfrm>
          <a:prstGeom prst="rect">
            <a:avLst/>
          </a:prstGeom>
        </p:spPr>
      </p:pic>
      <p:pic>
        <p:nvPicPr>
          <p:cNvPr id="64" name="Picture 6" descr="picto_train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38983" y="6645589"/>
            <a:ext cx="154537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" name="Image 6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3461" t="33990" r="22654" b="11775"/>
          <a:stretch/>
        </p:blipFill>
        <p:spPr>
          <a:xfrm>
            <a:off x="3278793" y="6646165"/>
            <a:ext cx="135917" cy="136800"/>
          </a:xfrm>
          <a:prstGeom prst="rect">
            <a:avLst/>
          </a:prstGeom>
        </p:spPr>
      </p:pic>
      <p:grpSp>
        <p:nvGrpSpPr>
          <p:cNvPr id="6" name="Groupe 5"/>
          <p:cNvGrpSpPr/>
          <p:nvPr/>
        </p:nvGrpSpPr>
        <p:grpSpPr>
          <a:xfrm>
            <a:off x="427787" y="3453795"/>
            <a:ext cx="6672843" cy="295275"/>
            <a:chOff x="279827" y="3447946"/>
            <a:chExt cx="6672843" cy="295275"/>
          </a:xfrm>
        </p:grpSpPr>
        <p:sp>
          <p:nvSpPr>
            <p:cNvPr id="13" name="Espace réservé du texte 8"/>
            <p:cNvSpPr txBox="1">
              <a:spLocks/>
            </p:cNvSpPr>
            <p:nvPr/>
          </p:nvSpPr>
          <p:spPr>
            <a:xfrm>
              <a:off x="451858" y="3447946"/>
              <a:ext cx="6500812" cy="295275"/>
            </a:xfrm>
            <a:prstGeom prst="rect">
              <a:avLst/>
            </a:prstGeom>
          </p:spPr>
          <p:txBody>
            <a:bodyPr lIns="91416" tIns="45708" rIns="91416" bIns="45708" anchor="ctr"/>
            <a:lstStyle>
              <a:lvl1pPr marL="0" indent="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Tx/>
                <a:buNone/>
                <a:defRPr lang="fr-FR" sz="1200" b="1" u="none" baseline="0" dirty="0">
                  <a:solidFill>
                    <a:srgbClr val="E05206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r>
                <a:rPr lang="fr-FR" dirty="0" smtClean="0"/>
                <a:t>PARIS-MONTPARNASSE       DREUX</a:t>
              </a:r>
              <a:endParaRPr lang="fr-FR" dirty="0"/>
            </a:p>
          </p:txBody>
        </p:sp>
        <p:pic>
          <p:nvPicPr>
            <p:cNvPr id="1027" name="Picture 3" descr="N:\MONTPARNASSE\COM_RI\6 - PICTOS - LOGOS\Pictos\flèches\fleche ORANGE sans fond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9827" y="3522177"/>
              <a:ext cx="147960" cy="14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9" name="Chevron 38"/>
            <p:cNvSpPr/>
            <p:nvPr/>
          </p:nvSpPr>
          <p:spPr bwMode="auto">
            <a:xfrm>
              <a:off x="2408896" y="3531847"/>
              <a:ext cx="162000" cy="126000"/>
            </a:xfrm>
            <a:prstGeom prst="chevron">
              <a:avLst/>
            </a:prstGeom>
            <a:solidFill>
              <a:srgbClr val="E0520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16" tIns="45708" rIns="91416" bIns="45708" numCol="1" rtlCol="0" anchor="t" anchorCtr="0" compatLnSpc="1">
              <a:prstTxWarp prst="textNoShape">
                <a:avLst/>
              </a:prstTxWarp>
            </a:bodyPr>
            <a:lstStyle/>
            <a:p>
              <a:pPr defTabSz="914161"/>
              <a:r>
                <a:rPr lang="fr-FR" dirty="0" smtClean="0">
                  <a:latin typeface="Arial" pitchFamily="34" charset="0"/>
                </a:rPr>
                <a:t>   </a:t>
              </a:r>
              <a:endParaRPr lang="fr-FR" dirty="0">
                <a:latin typeface="Arial" pitchFamily="34" charset="0"/>
              </a:endParaRPr>
            </a:p>
          </p:txBody>
        </p:sp>
      </p:grpSp>
      <p:grpSp>
        <p:nvGrpSpPr>
          <p:cNvPr id="4" name="Groupe 3"/>
          <p:cNvGrpSpPr/>
          <p:nvPr/>
        </p:nvGrpSpPr>
        <p:grpSpPr>
          <a:xfrm>
            <a:off x="448501" y="6214280"/>
            <a:ext cx="6672843" cy="295275"/>
            <a:chOff x="300541" y="6157631"/>
            <a:chExt cx="6672843" cy="295275"/>
          </a:xfrm>
        </p:grpSpPr>
        <p:sp>
          <p:nvSpPr>
            <p:cNvPr id="52" name="Espace réservé du texte 8"/>
            <p:cNvSpPr txBox="1">
              <a:spLocks/>
            </p:cNvSpPr>
            <p:nvPr/>
          </p:nvSpPr>
          <p:spPr>
            <a:xfrm>
              <a:off x="472572" y="6157631"/>
              <a:ext cx="6500812" cy="295275"/>
            </a:xfrm>
            <a:prstGeom prst="rect">
              <a:avLst/>
            </a:prstGeom>
          </p:spPr>
          <p:txBody>
            <a:bodyPr lIns="91416" tIns="45708" rIns="91416" bIns="45708" anchor="ctr"/>
            <a:lstStyle>
              <a:lvl1pPr marL="0" indent="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Tx/>
                <a:buNone/>
                <a:defRPr lang="fr-FR" sz="1200" b="1" u="none" baseline="0" dirty="0">
                  <a:solidFill>
                    <a:srgbClr val="E05206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r>
                <a:rPr lang="fr-FR" dirty="0" smtClean="0"/>
                <a:t>DREUX       PARIS </a:t>
              </a:r>
              <a:r>
                <a:rPr lang="fr-FR" dirty="0"/>
                <a:t>MONTPARNASSE </a:t>
              </a:r>
            </a:p>
          </p:txBody>
        </p:sp>
        <p:pic>
          <p:nvPicPr>
            <p:cNvPr id="54" name="Picture 3" descr="N:\MONTPARNASSE\COM_RI\6 - PICTOS - LOGOS\Pictos\flèches\fleche ORANGE sans fond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0541" y="6231862"/>
              <a:ext cx="147960" cy="14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0" name="Chevron 39"/>
            <p:cNvSpPr/>
            <p:nvPr/>
          </p:nvSpPr>
          <p:spPr bwMode="auto">
            <a:xfrm>
              <a:off x="1166836" y="6242268"/>
              <a:ext cx="162000" cy="126000"/>
            </a:xfrm>
            <a:prstGeom prst="chevron">
              <a:avLst/>
            </a:prstGeom>
            <a:solidFill>
              <a:srgbClr val="E0520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16" tIns="45708" rIns="91416" bIns="45708" numCol="1" rtlCol="0" anchor="t" anchorCtr="0" compatLnSpc="1">
              <a:prstTxWarp prst="textNoShape">
                <a:avLst/>
              </a:prstTxWarp>
            </a:bodyPr>
            <a:lstStyle/>
            <a:p>
              <a:pPr defTabSz="914161"/>
              <a:r>
                <a:rPr lang="fr-FR" dirty="0" smtClean="0">
                  <a:latin typeface="Arial" pitchFamily="34" charset="0"/>
                </a:rPr>
                <a:t>   </a:t>
              </a:r>
              <a:endParaRPr lang="fr-FR" dirty="0">
                <a:latin typeface="Arial" pitchFamily="34" charset="0"/>
              </a:endParaRPr>
            </a:p>
          </p:txBody>
        </p:sp>
      </p:grpSp>
      <p:grpSp>
        <p:nvGrpSpPr>
          <p:cNvPr id="44" name="Groupe 43"/>
          <p:cNvGrpSpPr/>
          <p:nvPr/>
        </p:nvGrpSpPr>
        <p:grpSpPr>
          <a:xfrm>
            <a:off x="2207473" y="5692509"/>
            <a:ext cx="360000" cy="198000"/>
            <a:chOff x="6588224" y="1845087"/>
            <a:chExt cx="360000" cy="198000"/>
          </a:xfrm>
        </p:grpSpPr>
        <p:grpSp>
          <p:nvGrpSpPr>
            <p:cNvPr id="45" name="Groupe 44"/>
            <p:cNvGrpSpPr>
              <a:grpSpLocks noChangeAspect="1"/>
            </p:cNvGrpSpPr>
            <p:nvPr/>
          </p:nvGrpSpPr>
          <p:grpSpPr>
            <a:xfrm>
              <a:off x="6688716" y="1845087"/>
              <a:ext cx="151973" cy="198000"/>
              <a:chOff x="6688716" y="1845087"/>
              <a:chExt cx="279969" cy="364762"/>
            </a:xfrm>
          </p:grpSpPr>
          <p:sp>
            <p:nvSpPr>
              <p:cNvPr id="47" name="Ellipse 46"/>
              <p:cNvSpPr/>
              <p:nvPr/>
            </p:nvSpPr>
            <p:spPr>
              <a:xfrm>
                <a:off x="6688716" y="1929910"/>
                <a:ext cx="279969" cy="27993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4D4F5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ln w="9525">
                    <a:solidFill>
                      <a:schemeClr val="tx1"/>
                    </a:solidFill>
                  </a:ln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48" name="Groupe 47"/>
              <p:cNvGrpSpPr/>
              <p:nvPr/>
            </p:nvGrpSpPr>
            <p:grpSpPr>
              <a:xfrm rot="21300000">
                <a:off x="6918090" y="1936834"/>
                <a:ext cx="33870" cy="25938"/>
                <a:chOff x="5188272" y="2024957"/>
                <a:chExt cx="217785" cy="166779"/>
              </a:xfrm>
            </p:grpSpPr>
            <p:sp>
              <p:nvSpPr>
                <p:cNvPr id="77" name="Rectangle à coins arrondis 76"/>
                <p:cNvSpPr/>
                <p:nvPr/>
              </p:nvSpPr>
              <p:spPr>
                <a:xfrm rot="2665520">
                  <a:off x="5188272" y="2083736"/>
                  <a:ext cx="108000" cy="108000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8" name="Rectangle à coins arrondis 77"/>
                <p:cNvSpPr/>
                <p:nvPr/>
              </p:nvSpPr>
              <p:spPr>
                <a:xfrm rot="2665520">
                  <a:off x="5190057" y="2024957"/>
                  <a:ext cx="216000" cy="108000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49" name="Groupe 48"/>
              <p:cNvGrpSpPr/>
              <p:nvPr/>
            </p:nvGrpSpPr>
            <p:grpSpPr>
              <a:xfrm rot="16620000">
                <a:off x="6706588" y="1934158"/>
                <a:ext cx="33870" cy="25938"/>
                <a:chOff x="5188272" y="2024957"/>
                <a:chExt cx="217785" cy="166779"/>
              </a:xfrm>
            </p:grpSpPr>
            <p:sp>
              <p:nvSpPr>
                <p:cNvPr id="75" name="Rectangle à coins arrondis 74"/>
                <p:cNvSpPr/>
                <p:nvPr/>
              </p:nvSpPr>
              <p:spPr>
                <a:xfrm rot="2665520">
                  <a:off x="5188272" y="2083736"/>
                  <a:ext cx="108000" cy="108000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6" name="Rectangle à coins arrondis 75"/>
                <p:cNvSpPr/>
                <p:nvPr/>
              </p:nvSpPr>
              <p:spPr>
                <a:xfrm rot="2665520">
                  <a:off x="5190057" y="2024957"/>
                  <a:ext cx="216000" cy="108000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50" name="Ellipse 49"/>
              <p:cNvSpPr/>
              <p:nvPr/>
            </p:nvSpPr>
            <p:spPr>
              <a:xfrm>
                <a:off x="6786710" y="1845087"/>
                <a:ext cx="83981" cy="83982"/>
              </a:xfrm>
              <a:prstGeom prst="ellipse">
                <a:avLst/>
              </a:prstGeom>
              <a:solidFill>
                <a:schemeClr val="bg1"/>
              </a:solidFill>
              <a:ln w="9525" cmpd="sng">
                <a:solidFill>
                  <a:srgbClr val="4D4F5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ln w="9525">
                    <a:solidFill>
                      <a:schemeClr val="tx1"/>
                    </a:solidFill>
                  </a:ln>
                </a:endParaRPr>
              </a:p>
            </p:txBody>
          </p:sp>
          <p:grpSp>
            <p:nvGrpSpPr>
              <p:cNvPr id="56" name="Groupe 55"/>
              <p:cNvGrpSpPr/>
              <p:nvPr/>
            </p:nvGrpSpPr>
            <p:grpSpPr>
              <a:xfrm>
                <a:off x="6814011" y="1892737"/>
                <a:ext cx="28800" cy="36000"/>
                <a:chOff x="4482933" y="1607250"/>
                <a:chExt cx="252000" cy="323460"/>
              </a:xfrm>
            </p:grpSpPr>
            <p:sp>
              <p:nvSpPr>
                <p:cNvPr id="73" name="Rectangle à coins arrondis 72"/>
                <p:cNvSpPr/>
                <p:nvPr/>
              </p:nvSpPr>
              <p:spPr>
                <a:xfrm rot="68635">
                  <a:off x="4554003" y="1750710"/>
                  <a:ext cx="108000" cy="180000"/>
                </a:xfrm>
                <a:prstGeom prst="roundRect">
                  <a:avLst/>
                </a:prstGeom>
                <a:solidFill>
                  <a:srgbClr val="4D4F53"/>
                </a:solidFill>
                <a:ln w="0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4" name="Rectangle à coins arrondis 73"/>
                <p:cNvSpPr/>
                <p:nvPr/>
              </p:nvSpPr>
              <p:spPr>
                <a:xfrm rot="68635">
                  <a:off x="4482933" y="1607250"/>
                  <a:ext cx="252000" cy="144000"/>
                </a:xfrm>
                <a:prstGeom prst="roundRect">
                  <a:avLst/>
                </a:prstGeom>
                <a:solidFill>
                  <a:srgbClr val="4D4F53"/>
                </a:solidFill>
                <a:ln w="0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cxnSp>
            <p:nvCxnSpPr>
              <p:cNvPr id="57" name="Connecteur droit 56"/>
              <p:cNvCxnSpPr/>
              <p:nvPr/>
            </p:nvCxnSpPr>
            <p:spPr>
              <a:xfrm flipH="1">
                <a:off x="6829779" y="1949890"/>
                <a:ext cx="0" cy="2239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Connecteur droit 58"/>
              <p:cNvCxnSpPr/>
              <p:nvPr/>
            </p:nvCxnSpPr>
            <p:spPr>
              <a:xfrm rot="5400000" flipH="1">
                <a:off x="6943178" y="2054542"/>
                <a:ext cx="0" cy="2239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Connecteur droit 59"/>
              <p:cNvCxnSpPr/>
              <p:nvPr/>
            </p:nvCxnSpPr>
            <p:spPr>
              <a:xfrm rot="5400000" flipH="1">
                <a:off x="6719946" y="2054542"/>
                <a:ext cx="0" cy="2239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" name="Connecteur droit 60"/>
              <p:cNvCxnSpPr/>
              <p:nvPr/>
            </p:nvCxnSpPr>
            <p:spPr>
              <a:xfrm flipH="1">
                <a:off x="6829791" y="2171558"/>
                <a:ext cx="0" cy="2239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" name="Connecteur droit 61"/>
              <p:cNvCxnSpPr/>
              <p:nvPr/>
            </p:nvCxnSpPr>
            <p:spPr>
              <a:xfrm rot="1800000" flipH="1">
                <a:off x="6887037" y="1964763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" name="Connecteur droit 62"/>
              <p:cNvCxnSpPr/>
              <p:nvPr/>
            </p:nvCxnSpPr>
            <p:spPr>
              <a:xfrm rot="3600000" flipH="1">
                <a:off x="6928293" y="2004637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" name="Connecteur droit 65"/>
              <p:cNvCxnSpPr/>
              <p:nvPr/>
            </p:nvCxnSpPr>
            <p:spPr>
              <a:xfrm rot="19800000" flipH="1">
                <a:off x="6773687" y="1965214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" name="Connecteur droit 66"/>
              <p:cNvCxnSpPr/>
              <p:nvPr/>
            </p:nvCxnSpPr>
            <p:spPr>
              <a:xfrm rot="18000000" flipH="1">
                <a:off x="6733419" y="2004637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" name="Connecteur droit 67"/>
              <p:cNvCxnSpPr/>
              <p:nvPr/>
            </p:nvCxnSpPr>
            <p:spPr>
              <a:xfrm rot="19800000" flipH="1" flipV="1">
                <a:off x="6885912" y="2155583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0" name="Connecteur droit 69"/>
              <p:cNvCxnSpPr/>
              <p:nvPr/>
            </p:nvCxnSpPr>
            <p:spPr>
              <a:xfrm rot="18000000" flipH="1" flipV="1">
                <a:off x="6927168" y="2115709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1" name="Connecteur droit 70"/>
              <p:cNvCxnSpPr/>
              <p:nvPr/>
            </p:nvCxnSpPr>
            <p:spPr>
              <a:xfrm rot="1800000" flipH="1" flipV="1">
                <a:off x="6772562" y="2155132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2" name="Connecteur droit 71"/>
              <p:cNvCxnSpPr/>
              <p:nvPr/>
            </p:nvCxnSpPr>
            <p:spPr>
              <a:xfrm rot="3600000" flipH="1" flipV="1">
                <a:off x="6732294" y="2115709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6" name="ZoneTexte 45"/>
            <p:cNvSpPr txBox="1"/>
            <p:nvPr/>
          </p:nvSpPr>
          <p:spPr>
            <a:xfrm>
              <a:off x="6588224" y="1889189"/>
              <a:ext cx="360000" cy="15388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fr-FR" sz="400" dirty="0" smtClean="0"/>
                <a:t>+31’</a:t>
              </a:r>
              <a:endParaRPr lang="fr-FR" sz="400" dirty="0"/>
            </a:p>
          </p:txBody>
        </p:sp>
      </p:grpSp>
      <p:grpSp>
        <p:nvGrpSpPr>
          <p:cNvPr id="105" name="Groupe 104"/>
          <p:cNvGrpSpPr/>
          <p:nvPr/>
        </p:nvGrpSpPr>
        <p:grpSpPr>
          <a:xfrm>
            <a:off x="3286036" y="5692509"/>
            <a:ext cx="360000" cy="198000"/>
            <a:chOff x="6588224" y="1845087"/>
            <a:chExt cx="360000" cy="198000"/>
          </a:xfrm>
        </p:grpSpPr>
        <p:grpSp>
          <p:nvGrpSpPr>
            <p:cNvPr id="106" name="Groupe 105"/>
            <p:cNvGrpSpPr>
              <a:grpSpLocks noChangeAspect="1"/>
            </p:cNvGrpSpPr>
            <p:nvPr/>
          </p:nvGrpSpPr>
          <p:grpSpPr>
            <a:xfrm>
              <a:off x="6688716" y="1845087"/>
              <a:ext cx="151973" cy="198000"/>
              <a:chOff x="6688716" y="1845087"/>
              <a:chExt cx="279969" cy="364762"/>
            </a:xfrm>
          </p:grpSpPr>
          <p:sp>
            <p:nvSpPr>
              <p:cNvPr id="108" name="Ellipse 107"/>
              <p:cNvSpPr/>
              <p:nvPr/>
            </p:nvSpPr>
            <p:spPr>
              <a:xfrm>
                <a:off x="6688716" y="1929910"/>
                <a:ext cx="279969" cy="27993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4D4F5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ln w="9525">
                    <a:solidFill>
                      <a:schemeClr val="tx1"/>
                    </a:solidFill>
                  </a:ln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109" name="Groupe 108"/>
              <p:cNvGrpSpPr/>
              <p:nvPr/>
            </p:nvGrpSpPr>
            <p:grpSpPr>
              <a:xfrm rot="21300000">
                <a:off x="6918090" y="1936834"/>
                <a:ext cx="33870" cy="25938"/>
                <a:chOff x="5188272" y="2024957"/>
                <a:chExt cx="217785" cy="166779"/>
              </a:xfrm>
            </p:grpSpPr>
            <p:sp>
              <p:nvSpPr>
                <p:cNvPr id="129" name="Rectangle à coins arrondis 128"/>
                <p:cNvSpPr/>
                <p:nvPr/>
              </p:nvSpPr>
              <p:spPr>
                <a:xfrm rot="2665520">
                  <a:off x="5188272" y="2083736"/>
                  <a:ext cx="108000" cy="108000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0" name="Rectangle à coins arrondis 129"/>
                <p:cNvSpPr/>
                <p:nvPr/>
              </p:nvSpPr>
              <p:spPr>
                <a:xfrm rot="2665520">
                  <a:off x="5190057" y="2024957"/>
                  <a:ext cx="216000" cy="108000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10" name="Groupe 109"/>
              <p:cNvGrpSpPr/>
              <p:nvPr/>
            </p:nvGrpSpPr>
            <p:grpSpPr>
              <a:xfrm rot="16620000">
                <a:off x="6706588" y="1934158"/>
                <a:ext cx="33870" cy="25938"/>
                <a:chOff x="5188272" y="2024957"/>
                <a:chExt cx="217785" cy="166779"/>
              </a:xfrm>
            </p:grpSpPr>
            <p:sp>
              <p:nvSpPr>
                <p:cNvPr id="127" name="Rectangle à coins arrondis 126"/>
                <p:cNvSpPr/>
                <p:nvPr/>
              </p:nvSpPr>
              <p:spPr>
                <a:xfrm rot="2665520">
                  <a:off x="5188272" y="2083736"/>
                  <a:ext cx="108000" cy="108000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8" name="Rectangle à coins arrondis 127"/>
                <p:cNvSpPr/>
                <p:nvPr/>
              </p:nvSpPr>
              <p:spPr>
                <a:xfrm rot="2665520">
                  <a:off x="5190057" y="2024957"/>
                  <a:ext cx="216000" cy="108000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111" name="Ellipse 110"/>
              <p:cNvSpPr/>
              <p:nvPr/>
            </p:nvSpPr>
            <p:spPr>
              <a:xfrm>
                <a:off x="6786710" y="1845087"/>
                <a:ext cx="83981" cy="83982"/>
              </a:xfrm>
              <a:prstGeom prst="ellipse">
                <a:avLst/>
              </a:prstGeom>
              <a:solidFill>
                <a:schemeClr val="bg1"/>
              </a:solidFill>
              <a:ln w="9525" cmpd="sng">
                <a:solidFill>
                  <a:srgbClr val="4D4F5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ln w="9525">
                    <a:solidFill>
                      <a:schemeClr val="tx1"/>
                    </a:solidFill>
                  </a:ln>
                </a:endParaRPr>
              </a:p>
            </p:txBody>
          </p:sp>
          <p:grpSp>
            <p:nvGrpSpPr>
              <p:cNvPr id="112" name="Groupe 111"/>
              <p:cNvGrpSpPr/>
              <p:nvPr/>
            </p:nvGrpSpPr>
            <p:grpSpPr>
              <a:xfrm>
                <a:off x="6814011" y="1892737"/>
                <a:ext cx="28800" cy="36000"/>
                <a:chOff x="4482933" y="1607250"/>
                <a:chExt cx="252000" cy="323460"/>
              </a:xfrm>
            </p:grpSpPr>
            <p:sp>
              <p:nvSpPr>
                <p:cNvPr id="125" name="Rectangle à coins arrondis 124"/>
                <p:cNvSpPr/>
                <p:nvPr/>
              </p:nvSpPr>
              <p:spPr>
                <a:xfrm rot="68635">
                  <a:off x="4554003" y="1750710"/>
                  <a:ext cx="108000" cy="180000"/>
                </a:xfrm>
                <a:prstGeom prst="roundRect">
                  <a:avLst/>
                </a:prstGeom>
                <a:solidFill>
                  <a:srgbClr val="4D4F53"/>
                </a:solidFill>
                <a:ln w="0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6" name="Rectangle à coins arrondis 125"/>
                <p:cNvSpPr/>
                <p:nvPr/>
              </p:nvSpPr>
              <p:spPr>
                <a:xfrm rot="68635">
                  <a:off x="4482933" y="1607250"/>
                  <a:ext cx="252000" cy="144000"/>
                </a:xfrm>
                <a:prstGeom prst="roundRect">
                  <a:avLst/>
                </a:prstGeom>
                <a:solidFill>
                  <a:srgbClr val="4D4F53"/>
                </a:solidFill>
                <a:ln w="0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cxnSp>
            <p:nvCxnSpPr>
              <p:cNvPr id="113" name="Connecteur droit 112"/>
              <p:cNvCxnSpPr/>
              <p:nvPr/>
            </p:nvCxnSpPr>
            <p:spPr>
              <a:xfrm flipH="1">
                <a:off x="6829779" y="1949890"/>
                <a:ext cx="0" cy="2239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4" name="Connecteur droit 113"/>
              <p:cNvCxnSpPr/>
              <p:nvPr/>
            </p:nvCxnSpPr>
            <p:spPr>
              <a:xfrm rot="5400000" flipH="1">
                <a:off x="6943178" y="2054542"/>
                <a:ext cx="0" cy="2239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5" name="Connecteur droit 114"/>
              <p:cNvCxnSpPr/>
              <p:nvPr/>
            </p:nvCxnSpPr>
            <p:spPr>
              <a:xfrm rot="5400000" flipH="1">
                <a:off x="6719946" y="2054542"/>
                <a:ext cx="0" cy="2239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6" name="Connecteur droit 115"/>
              <p:cNvCxnSpPr/>
              <p:nvPr/>
            </p:nvCxnSpPr>
            <p:spPr>
              <a:xfrm flipH="1">
                <a:off x="6829791" y="2171558"/>
                <a:ext cx="0" cy="2239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7" name="Connecteur droit 116"/>
              <p:cNvCxnSpPr/>
              <p:nvPr/>
            </p:nvCxnSpPr>
            <p:spPr>
              <a:xfrm rot="1800000" flipH="1">
                <a:off x="6887037" y="1964763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8" name="Connecteur droit 117"/>
              <p:cNvCxnSpPr/>
              <p:nvPr/>
            </p:nvCxnSpPr>
            <p:spPr>
              <a:xfrm rot="3600000" flipH="1">
                <a:off x="6928293" y="2004637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9" name="Connecteur droit 118"/>
              <p:cNvCxnSpPr/>
              <p:nvPr/>
            </p:nvCxnSpPr>
            <p:spPr>
              <a:xfrm rot="19800000" flipH="1">
                <a:off x="6773687" y="1965214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0" name="Connecteur droit 119"/>
              <p:cNvCxnSpPr/>
              <p:nvPr/>
            </p:nvCxnSpPr>
            <p:spPr>
              <a:xfrm rot="18000000" flipH="1">
                <a:off x="6733419" y="2004637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1" name="Connecteur droit 120"/>
              <p:cNvCxnSpPr/>
              <p:nvPr/>
            </p:nvCxnSpPr>
            <p:spPr>
              <a:xfrm rot="19800000" flipH="1" flipV="1">
                <a:off x="6885912" y="2155583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2" name="Connecteur droit 121"/>
              <p:cNvCxnSpPr/>
              <p:nvPr/>
            </p:nvCxnSpPr>
            <p:spPr>
              <a:xfrm rot="18000000" flipH="1" flipV="1">
                <a:off x="6927168" y="2115709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3" name="Connecteur droit 122"/>
              <p:cNvCxnSpPr/>
              <p:nvPr/>
            </p:nvCxnSpPr>
            <p:spPr>
              <a:xfrm rot="1800000" flipH="1" flipV="1">
                <a:off x="6772562" y="2155132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4" name="Connecteur droit 123"/>
              <p:cNvCxnSpPr/>
              <p:nvPr/>
            </p:nvCxnSpPr>
            <p:spPr>
              <a:xfrm rot="3600000" flipH="1" flipV="1">
                <a:off x="6732294" y="2115709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07" name="ZoneTexte 106"/>
            <p:cNvSpPr txBox="1"/>
            <p:nvPr/>
          </p:nvSpPr>
          <p:spPr>
            <a:xfrm>
              <a:off x="6588224" y="1889189"/>
              <a:ext cx="360000" cy="15388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fr-FR" sz="400" dirty="0" smtClean="0"/>
                <a:t>+67’</a:t>
              </a:r>
              <a:endParaRPr lang="fr-FR" sz="400" dirty="0"/>
            </a:p>
          </p:txBody>
        </p:sp>
      </p:grpSp>
      <p:grpSp>
        <p:nvGrpSpPr>
          <p:cNvPr id="131" name="Groupe 130"/>
          <p:cNvGrpSpPr/>
          <p:nvPr/>
        </p:nvGrpSpPr>
        <p:grpSpPr>
          <a:xfrm>
            <a:off x="2044503" y="8434121"/>
            <a:ext cx="360000" cy="198000"/>
            <a:chOff x="6588224" y="1845087"/>
            <a:chExt cx="360000" cy="198000"/>
          </a:xfrm>
        </p:grpSpPr>
        <p:grpSp>
          <p:nvGrpSpPr>
            <p:cNvPr id="132" name="Groupe 131"/>
            <p:cNvGrpSpPr>
              <a:grpSpLocks noChangeAspect="1"/>
            </p:cNvGrpSpPr>
            <p:nvPr/>
          </p:nvGrpSpPr>
          <p:grpSpPr>
            <a:xfrm>
              <a:off x="6688716" y="1845087"/>
              <a:ext cx="151973" cy="198000"/>
              <a:chOff x="6688716" y="1845087"/>
              <a:chExt cx="279969" cy="364762"/>
            </a:xfrm>
          </p:grpSpPr>
          <p:sp>
            <p:nvSpPr>
              <p:cNvPr id="134" name="Ellipse 133"/>
              <p:cNvSpPr/>
              <p:nvPr/>
            </p:nvSpPr>
            <p:spPr>
              <a:xfrm>
                <a:off x="6688716" y="1929910"/>
                <a:ext cx="279969" cy="27993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4D4F5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ln w="9525">
                    <a:solidFill>
                      <a:schemeClr val="tx1"/>
                    </a:solidFill>
                  </a:ln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135" name="Groupe 134"/>
              <p:cNvGrpSpPr/>
              <p:nvPr/>
            </p:nvGrpSpPr>
            <p:grpSpPr>
              <a:xfrm rot="21300000">
                <a:off x="6918090" y="1936834"/>
                <a:ext cx="33870" cy="25938"/>
                <a:chOff x="5188272" y="2024957"/>
                <a:chExt cx="217785" cy="166779"/>
              </a:xfrm>
            </p:grpSpPr>
            <p:sp>
              <p:nvSpPr>
                <p:cNvPr id="155" name="Rectangle à coins arrondis 154"/>
                <p:cNvSpPr/>
                <p:nvPr/>
              </p:nvSpPr>
              <p:spPr>
                <a:xfrm rot="2665520">
                  <a:off x="5188272" y="2083736"/>
                  <a:ext cx="108000" cy="108000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56" name="Rectangle à coins arrondis 155"/>
                <p:cNvSpPr/>
                <p:nvPr/>
              </p:nvSpPr>
              <p:spPr>
                <a:xfrm rot="2665520">
                  <a:off x="5190057" y="2024957"/>
                  <a:ext cx="216000" cy="108000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36" name="Groupe 135"/>
              <p:cNvGrpSpPr/>
              <p:nvPr/>
            </p:nvGrpSpPr>
            <p:grpSpPr>
              <a:xfrm rot="16620000">
                <a:off x="6706588" y="1934158"/>
                <a:ext cx="33870" cy="25938"/>
                <a:chOff x="5188272" y="2024957"/>
                <a:chExt cx="217785" cy="166779"/>
              </a:xfrm>
            </p:grpSpPr>
            <p:sp>
              <p:nvSpPr>
                <p:cNvPr id="153" name="Rectangle à coins arrondis 152"/>
                <p:cNvSpPr/>
                <p:nvPr/>
              </p:nvSpPr>
              <p:spPr>
                <a:xfrm rot="2665520">
                  <a:off x="5188272" y="2083736"/>
                  <a:ext cx="108000" cy="108000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54" name="Rectangle à coins arrondis 153"/>
                <p:cNvSpPr/>
                <p:nvPr/>
              </p:nvSpPr>
              <p:spPr>
                <a:xfrm rot="2665520">
                  <a:off x="5190057" y="2024957"/>
                  <a:ext cx="216000" cy="108000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137" name="Ellipse 136"/>
              <p:cNvSpPr/>
              <p:nvPr/>
            </p:nvSpPr>
            <p:spPr>
              <a:xfrm>
                <a:off x="6786710" y="1845087"/>
                <a:ext cx="83981" cy="83982"/>
              </a:xfrm>
              <a:prstGeom prst="ellipse">
                <a:avLst/>
              </a:prstGeom>
              <a:solidFill>
                <a:schemeClr val="bg1"/>
              </a:solidFill>
              <a:ln w="9525" cmpd="sng">
                <a:solidFill>
                  <a:srgbClr val="4D4F5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ln w="9525">
                    <a:solidFill>
                      <a:schemeClr val="tx1"/>
                    </a:solidFill>
                  </a:ln>
                </a:endParaRPr>
              </a:p>
            </p:txBody>
          </p:sp>
          <p:grpSp>
            <p:nvGrpSpPr>
              <p:cNvPr id="138" name="Groupe 137"/>
              <p:cNvGrpSpPr/>
              <p:nvPr/>
            </p:nvGrpSpPr>
            <p:grpSpPr>
              <a:xfrm>
                <a:off x="6814011" y="1892737"/>
                <a:ext cx="28800" cy="36000"/>
                <a:chOff x="4482933" y="1607250"/>
                <a:chExt cx="252000" cy="323460"/>
              </a:xfrm>
            </p:grpSpPr>
            <p:sp>
              <p:nvSpPr>
                <p:cNvPr id="151" name="Rectangle à coins arrondis 150"/>
                <p:cNvSpPr/>
                <p:nvPr/>
              </p:nvSpPr>
              <p:spPr>
                <a:xfrm rot="68635">
                  <a:off x="4554003" y="1750710"/>
                  <a:ext cx="108000" cy="180000"/>
                </a:xfrm>
                <a:prstGeom prst="roundRect">
                  <a:avLst/>
                </a:prstGeom>
                <a:solidFill>
                  <a:srgbClr val="4D4F53"/>
                </a:solidFill>
                <a:ln w="0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52" name="Rectangle à coins arrondis 151"/>
                <p:cNvSpPr/>
                <p:nvPr/>
              </p:nvSpPr>
              <p:spPr>
                <a:xfrm rot="68635">
                  <a:off x="4482933" y="1607250"/>
                  <a:ext cx="252000" cy="144000"/>
                </a:xfrm>
                <a:prstGeom prst="roundRect">
                  <a:avLst/>
                </a:prstGeom>
                <a:solidFill>
                  <a:srgbClr val="4D4F53"/>
                </a:solidFill>
                <a:ln w="0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cxnSp>
            <p:nvCxnSpPr>
              <p:cNvPr id="139" name="Connecteur droit 138"/>
              <p:cNvCxnSpPr/>
              <p:nvPr/>
            </p:nvCxnSpPr>
            <p:spPr>
              <a:xfrm flipH="1">
                <a:off x="6829779" y="1949890"/>
                <a:ext cx="0" cy="2239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0" name="Connecteur droit 139"/>
              <p:cNvCxnSpPr/>
              <p:nvPr/>
            </p:nvCxnSpPr>
            <p:spPr>
              <a:xfrm rot="5400000" flipH="1">
                <a:off x="6943178" y="2054542"/>
                <a:ext cx="0" cy="2239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1" name="Connecteur droit 140"/>
              <p:cNvCxnSpPr/>
              <p:nvPr/>
            </p:nvCxnSpPr>
            <p:spPr>
              <a:xfrm rot="5400000" flipH="1">
                <a:off x="6719946" y="2054542"/>
                <a:ext cx="0" cy="2239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2" name="Connecteur droit 141"/>
              <p:cNvCxnSpPr/>
              <p:nvPr/>
            </p:nvCxnSpPr>
            <p:spPr>
              <a:xfrm flipH="1">
                <a:off x="6829791" y="2171558"/>
                <a:ext cx="0" cy="2239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3" name="Connecteur droit 142"/>
              <p:cNvCxnSpPr/>
              <p:nvPr/>
            </p:nvCxnSpPr>
            <p:spPr>
              <a:xfrm rot="1800000" flipH="1">
                <a:off x="6887037" y="1964763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4" name="Connecteur droit 143"/>
              <p:cNvCxnSpPr/>
              <p:nvPr/>
            </p:nvCxnSpPr>
            <p:spPr>
              <a:xfrm rot="3600000" flipH="1">
                <a:off x="6928293" y="2004637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5" name="Connecteur droit 144"/>
              <p:cNvCxnSpPr/>
              <p:nvPr/>
            </p:nvCxnSpPr>
            <p:spPr>
              <a:xfrm rot="19800000" flipH="1">
                <a:off x="6773687" y="1965214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6" name="Connecteur droit 145"/>
              <p:cNvCxnSpPr/>
              <p:nvPr/>
            </p:nvCxnSpPr>
            <p:spPr>
              <a:xfrm rot="18000000" flipH="1">
                <a:off x="6733419" y="2004637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7" name="Connecteur droit 146"/>
              <p:cNvCxnSpPr/>
              <p:nvPr/>
            </p:nvCxnSpPr>
            <p:spPr>
              <a:xfrm rot="19800000" flipH="1" flipV="1">
                <a:off x="6885912" y="2155583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8" name="Connecteur droit 147"/>
              <p:cNvCxnSpPr/>
              <p:nvPr/>
            </p:nvCxnSpPr>
            <p:spPr>
              <a:xfrm rot="18000000" flipH="1" flipV="1">
                <a:off x="6927168" y="2115709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9" name="Connecteur droit 148"/>
              <p:cNvCxnSpPr/>
              <p:nvPr/>
            </p:nvCxnSpPr>
            <p:spPr>
              <a:xfrm rot="1800000" flipH="1" flipV="1">
                <a:off x="6772562" y="2155132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0" name="Connecteur droit 149"/>
              <p:cNvCxnSpPr/>
              <p:nvPr/>
            </p:nvCxnSpPr>
            <p:spPr>
              <a:xfrm rot="3600000" flipH="1" flipV="1">
                <a:off x="6732294" y="2115709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33" name="ZoneTexte 132"/>
            <p:cNvSpPr txBox="1"/>
            <p:nvPr/>
          </p:nvSpPr>
          <p:spPr>
            <a:xfrm>
              <a:off x="6588224" y="1889189"/>
              <a:ext cx="360000" cy="15388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fr-FR" sz="400" dirty="0" smtClean="0"/>
                <a:t>+42’</a:t>
              </a:r>
              <a:endParaRPr lang="fr-FR" sz="400" dirty="0"/>
            </a:p>
          </p:txBody>
        </p:sp>
      </p:grpSp>
      <p:grpSp>
        <p:nvGrpSpPr>
          <p:cNvPr id="157" name="Groupe 156"/>
          <p:cNvGrpSpPr/>
          <p:nvPr/>
        </p:nvGrpSpPr>
        <p:grpSpPr>
          <a:xfrm>
            <a:off x="2955373" y="8434121"/>
            <a:ext cx="360000" cy="198000"/>
            <a:chOff x="6588224" y="1845087"/>
            <a:chExt cx="360000" cy="198000"/>
          </a:xfrm>
        </p:grpSpPr>
        <p:grpSp>
          <p:nvGrpSpPr>
            <p:cNvPr id="158" name="Groupe 157"/>
            <p:cNvGrpSpPr>
              <a:grpSpLocks noChangeAspect="1"/>
            </p:cNvGrpSpPr>
            <p:nvPr/>
          </p:nvGrpSpPr>
          <p:grpSpPr>
            <a:xfrm>
              <a:off x="6688716" y="1845087"/>
              <a:ext cx="151973" cy="198000"/>
              <a:chOff x="6688716" y="1845087"/>
              <a:chExt cx="279969" cy="364762"/>
            </a:xfrm>
          </p:grpSpPr>
          <p:sp>
            <p:nvSpPr>
              <p:cNvPr id="160" name="Ellipse 159"/>
              <p:cNvSpPr/>
              <p:nvPr/>
            </p:nvSpPr>
            <p:spPr>
              <a:xfrm>
                <a:off x="6688716" y="1929910"/>
                <a:ext cx="279969" cy="27993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4D4F5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ln w="9525">
                    <a:solidFill>
                      <a:schemeClr val="tx1"/>
                    </a:solidFill>
                  </a:ln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161" name="Groupe 160"/>
              <p:cNvGrpSpPr/>
              <p:nvPr/>
            </p:nvGrpSpPr>
            <p:grpSpPr>
              <a:xfrm rot="21300000">
                <a:off x="6918090" y="1936834"/>
                <a:ext cx="33870" cy="25938"/>
                <a:chOff x="5188272" y="2024957"/>
                <a:chExt cx="217785" cy="166779"/>
              </a:xfrm>
            </p:grpSpPr>
            <p:sp>
              <p:nvSpPr>
                <p:cNvPr id="181" name="Rectangle à coins arrondis 180"/>
                <p:cNvSpPr/>
                <p:nvPr/>
              </p:nvSpPr>
              <p:spPr>
                <a:xfrm rot="2665520">
                  <a:off x="5188272" y="2083736"/>
                  <a:ext cx="108000" cy="108000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2" name="Rectangle à coins arrondis 181"/>
                <p:cNvSpPr/>
                <p:nvPr/>
              </p:nvSpPr>
              <p:spPr>
                <a:xfrm rot="2665520">
                  <a:off x="5190057" y="2024957"/>
                  <a:ext cx="216000" cy="108000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62" name="Groupe 161"/>
              <p:cNvGrpSpPr/>
              <p:nvPr/>
            </p:nvGrpSpPr>
            <p:grpSpPr>
              <a:xfrm rot="16620000">
                <a:off x="6706588" y="1934158"/>
                <a:ext cx="33870" cy="25938"/>
                <a:chOff x="5188272" y="2024957"/>
                <a:chExt cx="217785" cy="166779"/>
              </a:xfrm>
            </p:grpSpPr>
            <p:sp>
              <p:nvSpPr>
                <p:cNvPr id="179" name="Rectangle à coins arrondis 178"/>
                <p:cNvSpPr/>
                <p:nvPr/>
              </p:nvSpPr>
              <p:spPr>
                <a:xfrm rot="2665520">
                  <a:off x="5188272" y="2083736"/>
                  <a:ext cx="108000" cy="108000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0" name="Rectangle à coins arrondis 179"/>
                <p:cNvSpPr/>
                <p:nvPr/>
              </p:nvSpPr>
              <p:spPr>
                <a:xfrm rot="2665520">
                  <a:off x="5190057" y="2024957"/>
                  <a:ext cx="216000" cy="108000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163" name="Ellipse 162"/>
              <p:cNvSpPr/>
              <p:nvPr/>
            </p:nvSpPr>
            <p:spPr>
              <a:xfrm>
                <a:off x="6786710" y="1845087"/>
                <a:ext cx="83981" cy="83982"/>
              </a:xfrm>
              <a:prstGeom prst="ellipse">
                <a:avLst/>
              </a:prstGeom>
              <a:solidFill>
                <a:schemeClr val="bg1"/>
              </a:solidFill>
              <a:ln w="9525" cmpd="sng">
                <a:solidFill>
                  <a:srgbClr val="4D4F5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ln w="9525">
                    <a:solidFill>
                      <a:schemeClr val="tx1"/>
                    </a:solidFill>
                  </a:ln>
                </a:endParaRPr>
              </a:p>
            </p:txBody>
          </p:sp>
          <p:grpSp>
            <p:nvGrpSpPr>
              <p:cNvPr id="164" name="Groupe 163"/>
              <p:cNvGrpSpPr/>
              <p:nvPr/>
            </p:nvGrpSpPr>
            <p:grpSpPr>
              <a:xfrm>
                <a:off x="6814011" y="1892737"/>
                <a:ext cx="28800" cy="36000"/>
                <a:chOff x="4482933" y="1607250"/>
                <a:chExt cx="252000" cy="323460"/>
              </a:xfrm>
            </p:grpSpPr>
            <p:sp>
              <p:nvSpPr>
                <p:cNvPr id="177" name="Rectangle à coins arrondis 176"/>
                <p:cNvSpPr/>
                <p:nvPr/>
              </p:nvSpPr>
              <p:spPr>
                <a:xfrm rot="68635">
                  <a:off x="4554003" y="1750710"/>
                  <a:ext cx="108000" cy="180000"/>
                </a:xfrm>
                <a:prstGeom prst="roundRect">
                  <a:avLst/>
                </a:prstGeom>
                <a:solidFill>
                  <a:srgbClr val="4D4F53"/>
                </a:solidFill>
                <a:ln w="0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8" name="Rectangle à coins arrondis 177"/>
                <p:cNvSpPr/>
                <p:nvPr/>
              </p:nvSpPr>
              <p:spPr>
                <a:xfrm rot="68635">
                  <a:off x="4482933" y="1607250"/>
                  <a:ext cx="252000" cy="144000"/>
                </a:xfrm>
                <a:prstGeom prst="roundRect">
                  <a:avLst/>
                </a:prstGeom>
                <a:solidFill>
                  <a:srgbClr val="4D4F53"/>
                </a:solidFill>
                <a:ln w="0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cxnSp>
            <p:nvCxnSpPr>
              <p:cNvPr id="165" name="Connecteur droit 164"/>
              <p:cNvCxnSpPr/>
              <p:nvPr/>
            </p:nvCxnSpPr>
            <p:spPr>
              <a:xfrm flipH="1">
                <a:off x="6829779" y="1949890"/>
                <a:ext cx="0" cy="2239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6" name="Connecteur droit 165"/>
              <p:cNvCxnSpPr/>
              <p:nvPr/>
            </p:nvCxnSpPr>
            <p:spPr>
              <a:xfrm rot="5400000" flipH="1">
                <a:off x="6943178" y="2054542"/>
                <a:ext cx="0" cy="2239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7" name="Connecteur droit 166"/>
              <p:cNvCxnSpPr/>
              <p:nvPr/>
            </p:nvCxnSpPr>
            <p:spPr>
              <a:xfrm rot="5400000" flipH="1">
                <a:off x="6719946" y="2054542"/>
                <a:ext cx="0" cy="2239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8" name="Connecteur droit 167"/>
              <p:cNvCxnSpPr/>
              <p:nvPr/>
            </p:nvCxnSpPr>
            <p:spPr>
              <a:xfrm flipH="1">
                <a:off x="6829791" y="2171558"/>
                <a:ext cx="0" cy="2239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9" name="Connecteur droit 168"/>
              <p:cNvCxnSpPr/>
              <p:nvPr/>
            </p:nvCxnSpPr>
            <p:spPr>
              <a:xfrm rot="1800000" flipH="1">
                <a:off x="6887037" y="1964763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0" name="Connecteur droit 169"/>
              <p:cNvCxnSpPr/>
              <p:nvPr/>
            </p:nvCxnSpPr>
            <p:spPr>
              <a:xfrm rot="3600000" flipH="1">
                <a:off x="6928293" y="2004637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1" name="Connecteur droit 170"/>
              <p:cNvCxnSpPr/>
              <p:nvPr/>
            </p:nvCxnSpPr>
            <p:spPr>
              <a:xfrm rot="19800000" flipH="1">
                <a:off x="6773687" y="1965214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2" name="Connecteur droit 171"/>
              <p:cNvCxnSpPr/>
              <p:nvPr/>
            </p:nvCxnSpPr>
            <p:spPr>
              <a:xfrm rot="18000000" flipH="1">
                <a:off x="6733419" y="2004637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3" name="Connecteur droit 172"/>
              <p:cNvCxnSpPr/>
              <p:nvPr/>
            </p:nvCxnSpPr>
            <p:spPr>
              <a:xfrm rot="19800000" flipH="1" flipV="1">
                <a:off x="6885912" y="2155583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4" name="Connecteur droit 173"/>
              <p:cNvCxnSpPr/>
              <p:nvPr/>
            </p:nvCxnSpPr>
            <p:spPr>
              <a:xfrm rot="18000000" flipH="1" flipV="1">
                <a:off x="6927168" y="2115709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5" name="Connecteur droit 174"/>
              <p:cNvCxnSpPr/>
              <p:nvPr/>
            </p:nvCxnSpPr>
            <p:spPr>
              <a:xfrm rot="1800000" flipH="1" flipV="1">
                <a:off x="6772562" y="2155132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6" name="Connecteur droit 175"/>
              <p:cNvCxnSpPr/>
              <p:nvPr/>
            </p:nvCxnSpPr>
            <p:spPr>
              <a:xfrm rot="3600000" flipH="1" flipV="1">
                <a:off x="6732294" y="2115709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59" name="ZoneTexte 158"/>
            <p:cNvSpPr txBox="1"/>
            <p:nvPr/>
          </p:nvSpPr>
          <p:spPr>
            <a:xfrm>
              <a:off x="6588224" y="1889189"/>
              <a:ext cx="360000" cy="15388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fr-FR" sz="400" dirty="0" smtClean="0"/>
                <a:t>+42’</a:t>
              </a:r>
              <a:endParaRPr lang="fr-FR" sz="400" dirty="0"/>
            </a:p>
          </p:txBody>
        </p:sp>
      </p:grpSp>
      <p:sp>
        <p:nvSpPr>
          <p:cNvPr id="183" name="Espace réservé du texte 4"/>
          <p:cNvSpPr txBox="1">
            <a:spLocks/>
          </p:cNvSpPr>
          <p:nvPr/>
        </p:nvSpPr>
        <p:spPr>
          <a:xfrm>
            <a:off x="397343" y="1933384"/>
            <a:ext cx="5606052" cy="464759"/>
          </a:xfrm>
          <a:prstGeom prst="rect">
            <a:avLst/>
          </a:prstGeom>
        </p:spPr>
        <p:txBody>
          <a:bodyPr lIns="91416" tIns="45708" rIns="91416" bIns="45708" anchor="ctr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 b="1" baseline="0">
                <a:solidFill>
                  <a:srgbClr val="E0520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fr-FR" sz="1100" dirty="0" smtClean="0"/>
              <a:t>NUITS* DU MARDI 16 /MERCREDI 17  AU VENDREDI 19/SAMEDI 20 JUIN  ET  DU LUNDI  22 /MARDI 23  AU VENDREDI 26 /SAMEDI 27 2015</a:t>
            </a:r>
            <a:r>
              <a:rPr lang="fr-FR" sz="1200" dirty="0" smtClean="0"/>
              <a:t>. </a:t>
            </a:r>
          </a:p>
          <a:p>
            <a:r>
              <a:rPr lang="fr-FR" sz="600" dirty="0" smtClean="0"/>
              <a:t>* À partir de 21h50.</a:t>
            </a:r>
          </a:p>
        </p:txBody>
      </p:sp>
    </p:spTree>
    <p:extLst>
      <p:ext uri="{BB962C8B-B14F-4D97-AF65-F5344CB8AC3E}">
        <p14:creationId xmlns:p14="http://schemas.microsoft.com/office/powerpoint/2010/main" xmlns="" val="297374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Nouvelle présentation_Pas de Flash code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Geneva"/>
        <a:cs typeface=""/>
      </a:majorFont>
      <a:minorFont>
        <a:latin typeface="Arial"/>
        <a:ea typeface="Genev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Geneva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Geneva" pitchFamily="1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3692</TotalTime>
  <Words>168</Words>
  <Application>Microsoft Office PowerPoint</Application>
  <PresentationFormat>Personnalisé</PresentationFormat>
  <Paragraphs>89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3_Nouvelle présentation_Pas de Flash code</vt:lpstr>
      <vt:lpstr>AXE PARIS-MONTPARNASSE          DREUX </vt:lpstr>
    </vt:vector>
  </TitlesOfParts>
  <Company>pat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pat</dc:creator>
  <cp:lastModifiedBy>6802964B</cp:lastModifiedBy>
  <cp:revision>275</cp:revision>
  <cp:lastPrinted>2015-05-06T10:03:02Z</cp:lastPrinted>
  <dcterms:created xsi:type="dcterms:W3CDTF">2012-06-29T08:54:12Z</dcterms:created>
  <dcterms:modified xsi:type="dcterms:W3CDTF">2015-06-02T09:05:36Z</dcterms:modified>
</cp:coreProperties>
</file>