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3"/>
  </p:notesMasterIdLst>
  <p:sldIdLst>
    <p:sldId id="272" r:id="rId2"/>
  </p:sldIdLst>
  <p:sldSz cx="7562850" cy="10688638"/>
  <p:notesSz cx="6797675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1pPr>
    <a:lvl2pPr marL="457081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2pPr>
    <a:lvl3pPr marL="914161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3pPr>
    <a:lvl4pPr marL="1371242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4pPr>
    <a:lvl5pPr marL="1828323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5pPr>
    <a:lvl6pPr marL="2285403" algn="l" defTabSz="914161" rtl="0" eaLnBrk="1" latinLnBrk="0" hangingPunct="1"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6pPr>
    <a:lvl7pPr marL="2742484" algn="l" defTabSz="914161" rtl="0" eaLnBrk="1" latinLnBrk="0" hangingPunct="1"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7pPr>
    <a:lvl8pPr marL="3199565" algn="l" defTabSz="914161" rtl="0" eaLnBrk="1" latinLnBrk="0" hangingPunct="1"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8pPr>
    <a:lvl9pPr marL="3656645" algn="l" defTabSz="914161" rtl="0" eaLnBrk="1" latinLnBrk="0" hangingPunct="1"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5206"/>
    <a:srgbClr val="D7D7D7"/>
    <a:srgbClr val="4D4F53"/>
    <a:srgbClr val="3C3732"/>
    <a:srgbClr val="A1006B"/>
    <a:srgbClr val="6E267B"/>
    <a:srgbClr val="009AA6"/>
    <a:srgbClr val="0088CE"/>
    <a:srgbClr val="CB0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Style foncé 2 - Accentuation 3/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582" autoAdjust="0"/>
    <p:restoredTop sz="94660" autoAdjust="0"/>
  </p:normalViewPr>
  <p:slideViewPr>
    <p:cSldViewPr snapToGrid="0" showGuides="1">
      <p:cViewPr>
        <p:scale>
          <a:sx n="90" d="100"/>
          <a:sy n="90" d="100"/>
        </p:scale>
        <p:origin x="-2844" y="480"/>
      </p:cViewPr>
      <p:guideLst>
        <p:guide orient="horz" pos="3369"/>
        <p:guide pos="2382"/>
        <p:guide pos="258"/>
        <p:guide pos="45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6" d="100"/>
          <a:sy n="76" d="100"/>
        </p:scale>
        <p:origin x="-2214" y="-96"/>
      </p:cViewPr>
      <p:guideLst>
        <p:guide orient="horz" pos="3126"/>
        <p:guide pos="2141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04" tIns="45702" rIns="91404" bIns="4570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04" tIns="45702" rIns="91404" bIns="4570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2800" y="744538"/>
            <a:ext cx="26320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2" y="4714877"/>
            <a:ext cx="5438775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04" tIns="45702" rIns="91404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5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04" tIns="45702" rIns="91404" bIns="4570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5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04" tIns="45702" rIns="91404" bIns="4570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8C466AD-88D6-46E5-927B-B76BEF7A9BE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119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 pitchFamily="1" charset="-128"/>
        <a:cs typeface="+mn-cs"/>
      </a:defRPr>
    </a:lvl1pPr>
    <a:lvl2pPr marL="45708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 pitchFamily="1" charset="-128"/>
        <a:cs typeface="+mn-cs"/>
      </a:defRPr>
    </a:lvl2pPr>
    <a:lvl3pPr marL="91416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 pitchFamily="1" charset="-128"/>
        <a:cs typeface="+mn-cs"/>
      </a:defRPr>
    </a:lvl3pPr>
    <a:lvl4pPr marL="137124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 pitchFamily="1" charset="-128"/>
        <a:cs typeface="+mn-cs"/>
      </a:defRPr>
    </a:lvl4pPr>
    <a:lvl5pPr marL="182832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 pitchFamily="1" charset="-128"/>
        <a:cs typeface="+mn-cs"/>
      </a:defRPr>
    </a:lvl5pPr>
    <a:lvl6pPr marL="2285403" algn="l" defTabSz="9141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484" algn="l" defTabSz="9141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565" algn="l" defTabSz="9141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645" algn="l" defTabSz="9141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_Schéma_pas de Fla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409577" y="1212851"/>
            <a:ext cx="6753225" cy="666750"/>
          </a:xfrm>
          <a:prstGeom prst="rect">
            <a:avLst/>
          </a:prstGeom>
          <a:solidFill>
            <a:srgbClr val="E05206"/>
          </a:solidFill>
        </p:spPr>
        <p:txBody>
          <a:bodyPr lIns="91416" tIns="45708" rIns="91416" bIns="45708" anchor="ctr"/>
          <a:lstStyle>
            <a:lvl1pPr algn="l">
              <a:defRPr sz="2200" b="1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 smtClean="0"/>
              <a:t>INDIQUER L’AXE</a:t>
            </a:r>
            <a:endParaRPr lang="fr-FR" dirty="0"/>
          </a:p>
        </p:txBody>
      </p:sp>
      <p:pic>
        <p:nvPicPr>
          <p:cNvPr id="9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96" t="8974" r="11520" b="24570"/>
          <a:stretch>
            <a:fillRect/>
          </a:stretch>
        </p:blipFill>
        <p:spPr bwMode="auto">
          <a:xfrm>
            <a:off x="6516688" y="361952"/>
            <a:ext cx="703262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122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_Grille horaire_pas de Flash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>
            <a:spLocks noGrp="1"/>
          </p:cNvSpPr>
          <p:nvPr>
            <p:ph type="ctrTitle" hasCustomPrompt="1"/>
          </p:nvPr>
        </p:nvSpPr>
        <p:spPr>
          <a:xfrm>
            <a:off x="409577" y="1212851"/>
            <a:ext cx="6753225" cy="666750"/>
          </a:xfrm>
          <a:prstGeom prst="rect">
            <a:avLst/>
          </a:prstGeom>
          <a:solidFill>
            <a:srgbClr val="E05206"/>
          </a:solidFill>
        </p:spPr>
        <p:txBody>
          <a:bodyPr lIns="91416" tIns="45708" rIns="91416" bIns="45708" anchor="ctr"/>
          <a:lstStyle>
            <a:lvl1pPr algn="l">
              <a:defRPr sz="2200" b="1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 smtClean="0"/>
              <a:t>INDIQUER L’AXE</a:t>
            </a:r>
            <a:endParaRPr lang="fr-FR" dirty="0"/>
          </a:p>
        </p:txBody>
      </p:sp>
      <p:sp>
        <p:nvSpPr>
          <p:cNvPr id="9" name="Titre 1"/>
          <p:cNvSpPr txBox="1">
            <a:spLocks/>
          </p:cNvSpPr>
          <p:nvPr userDrawn="1"/>
        </p:nvSpPr>
        <p:spPr>
          <a:xfrm>
            <a:off x="409577" y="1212851"/>
            <a:ext cx="6753225" cy="666750"/>
          </a:xfrm>
          <a:prstGeom prst="rect">
            <a:avLst/>
          </a:prstGeom>
          <a:solidFill>
            <a:srgbClr val="E05206"/>
          </a:solidFill>
        </p:spPr>
        <p:txBody>
          <a:bodyPr lIns="91416" tIns="45708" rIns="91416" bIns="45708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9pPr>
          </a:lstStyle>
          <a:p>
            <a:r>
              <a:rPr lang="fr-FR" dirty="0" smtClean="0"/>
              <a:t>INDIQUER L’AXE</a:t>
            </a:r>
            <a:endParaRPr lang="fr-FR" dirty="0"/>
          </a:p>
        </p:txBody>
      </p:sp>
      <p:pic>
        <p:nvPicPr>
          <p:cNvPr id="13" name="Picture 38" descr="D:\Documents\8506619A\Desktop\Hélène GODA\2. Documents SNCF\2.2 Images\Ligne N&amp;U\LOGOS U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56" t="8224" r="25536" b="16579"/>
          <a:stretch>
            <a:fillRect/>
          </a:stretch>
        </p:blipFill>
        <p:spPr bwMode="auto">
          <a:xfrm>
            <a:off x="6554694" y="388284"/>
            <a:ext cx="6429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2459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_Grille horaire_pas de Flash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>
            <a:spLocks noGrp="1"/>
          </p:cNvSpPr>
          <p:nvPr>
            <p:ph type="ctrTitle" hasCustomPrompt="1"/>
          </p:nvPr>
        </p:nvSpPr>
        <p:spPr>
          <a:xfrm>
            <a:off x="409577" y="1212851"/>
            <a:ext cx="6753225" cy="666750"/>
          </a:xfrm>
          <a:prstGeom prst="rect">
            <a:avLst/>
          </a:prstGeom>
          <a:solidFill>
            <a:srgbClr val="E05206"/>
          </a:solidFill>
        </p:spPr>
        <p:txBody>
          <a:bodyPr lIns="91416" tIns="45708" rIns="91416" bIns="45708" anchor="ctr"/>
          <a:lstStyle>
            <a:lvl1pPr algn="l">
              <a:defRPr sz="2200" b="1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 smtClean="0"/>
              <a:t>INDIQUER L’AXE</a:t>
            </a:r>
            <a:endParaRPr lang="fr-FR" dirty="0"/>
          </a:p>
        </p:txBody>
      </p:sp>
      <p:sp>
        <p:nvSpPr>
          <p:cNvPr id="9" name="Titre 1"/>
          <p:cNvSpPr txBox="1">
            <a:spLocks/>
          </p:cNvSpPr>
          <p:nvPr userDrawn="1"/>
        </p:nvSpPr>
        <p:spPr>
          <a:xfrm>
            <a:off x="409577" y="1212851"/>
            <a:ext cx="6753225" cy="666750"/>
          </a:xfrm>
          <a:prstGeom prst="rect">
            <a:avLst/>
          </a:prstGeom>
          <a:solidFill>
            <a:srgbClr val="E05206"/>
          </a:solidFill>
        </p:spPr>
        <p:txBody>
          <a:bodyPr lIns="91416" tIns="45708" rIns="91416" bIns="45708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9pPr>
          </a:lstStyle>
          <a:p>
            <a:r>
              <a:rPr lang="fr-FR" dirty="0" smtClean="0"/>
              <a:t>INDIQUER L’AXE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26" t="10940" r="15563" b="27440"/>
          <a:stretch/>
        </p:blipFill>
        <p:spPr>
          <a:xfrm>
            <a:off x="5603179" y="414379"/>
            <a:ext cx="707061" cy="71601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68" t="9896" r="27333" b="19507"/>
          <a:stretch/>
        </p:blipFill>
        <p:spPr>
          <a:xfrm>
            <a:off x="6449192" y="427826"/>
            <a:ext cx="713610" cy="70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272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64" y="9587975"/>
            <a:ext cx="7348220" cy="990306"/>
          </a:xfrm>
          <a:prstGeom prst="rect">
            <a:avLst/>
          </a:prstGeom>
        </p:spPr>
      </p:pic>
      <p:grpSp>
        <p:nvGrpSpPr>
          <p:cNvPr id="1026" name="Group 20"/>
          <p:cNvGrpSpPr>
            <a:grpSpLocks/>
          </p:cNvGrpSpPr>
          <p:nvPr userDrawn="1"/>
        </p:nvGrpSpPr>
        <p:grpSpPr bwMode="auto">
          <a:xfrm>
            <a:off x="0" y="0"/>
            <a:ext cx="7534275" cy="279400"/>
            <a:chOff x="4153" y="9899"/>
            <a:chExt cx="11865" cy="361"/>
          </a:xfrm>
        </p:grpSpPr>
        <p:sp>
          <p:nvSpPr>
            <p:cNvPr id="1036" name="Freeform 21"/>
            <p:cNvSpPr>
              <a:spLocks/>
            </p:cNvSpPr>
            <p:nvPr userDrawn="1"/>
          </p:nvSpPr>
          <p:spPr bwMode="auto">
            <a:xfrm>
              <a:off x="7503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6 w 343"/>
                <a:gd name="T3" fmla="*/ 361 h 361"/>
                <a:gd name="T4" fmla="*/ 343 w 343"/>
                <a:gd name="T5" fmla="*/ 0 h 361"/>
                <a:gd name="T6" fmla="*/ 127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7" name="Freeform 22"/>
            <p:cNvSpPr>
              <a:spLocks/>
            </p:cNvSpPr>
            <p:nvPr userDrawn="1"/>
          </p:nvSpPr>
          <p:spPr bwMode="auto">
            <a:xfrm>
              <a:off x="7983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6 w 343"/>
                <a:gd name="T3" fmla="*/ 361 h 361"/>
                <a:gd name="T4" fmla="*/ 343 w 343"/>
                <a:gd name="T5" fmla="*/ 0 h 361"/>
                <a:gd name="T6" fmla="*/ 126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8" name="Freeform 23"/>
            <p:cNvSpPr>
              <a:spLocks/>
            </p:cNvSpPr>
            <p:nvPr userDrawn="1"/>
          </p:nvSpPr>
          <p:spPr bwMode="auto">
            <a:xfrm>
              <a:off x="7026" y="9899"/>
              <a:ext cx="340" cy="361"/>
            </a:xfrm>
            <a:custGeom>
              <a:avLst/>
              <a:gdLst>
                <a:gd name="T0" fmla="*/ 0 w 339"/>
                <a:gd name="T1" fmla="*/ 361 h 361"/>
                <a:gd name="T2" fmla="*/ 214 w 339"/>
                <a:gd name="T3" fmla="*/ 361 h 361"/>
                <a:gd name="T4" fmla="*/ 341 w 339"/>
                <a:gd name="T5" fmla="*/ 0 h 361"/>
                <a:gd name="T6" fmla="*/ 122 w 339"/>
                <a:gd name="T7" fmla="*/ 0 h 361"/>
                <a:gd name="T8" fmla="*/ 0 w 339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9" h="361">
                  <a:moveTo>
                    <a:pt x="0" y="361"/>
                  </a:moveTo>
                  <a:lnTo>
                    <a:pt x="212" y="361"/>
                  </a:lnTo>
                  <a:lnTo>
                    <a:pt x="339" y="0"/>
                  </a:lnTo>
                  <a:lnTo>
                    <a:pt x="12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9" name="Freeform 24"/>
            <p:cNvSpPr>
              <a:spLocks/>
            </p:cNvSpPr>
            <p:nvPr userDrawn="1"/>
          </p:nvSpPr>
          <p:spPr bwMode="auto">
            <a:xfrm>
              <a:off x="9906" y="9899"/>
              <a:ext cx="342" cy="361"/>
            </a:xfrm>
            <a:custGeom>
              <a:avLst/>
              <a:gdLst>
                <a:gd name="T0" fmla="*/ 0 w 343"/>
                <a:gd name="T1" fmla="*/ 361 h 361"/>
                <a:gd name="T2" fmla="*/ 214 w 343"/>
                <a:gd name="T3" fmla="*/ 361 h 361"/>
                <a:gd name="T4" fmla="*/ 341 w 343"/>
                <a:gd name="T5" fmla="*/ 0 h 361"/>
                <a:gd name="T6" fmla="*/ 126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0" name="Freeform 25"/>
            <p:cNvSpPr>
              <a:spLocks/>
            </p:cNvSpPr>
            <p:nvPr userDrawn="1"/>
          </p:nvSpPr>
          <p:spPr bwMode="auto">
            <a:xfrm>
              <a:off x="8943" y="9899"/>
              <a:ext cx="345" cy="361"/>
            </a:xfrm>
            <a:custGeom>
              <a:avLst/>
              <a:gdLst>
                <a:gd name="T0" fmla="*/ 0 w 343"/>
                <a:gd name="T1" fmla="*/ 361 h 361"/>
                <a:gd name="T2" fmla="*/ 219 w 343"/>
                <a:gd name="T3" fmla="*/ 361 h 361"/>
                <a:gd name="T4" fmla="*/ 347 w 343"/>
                <a:gd name="T5" fmla="*/ 0 h 361"/>
                <a:gd name="T6" fmla="*/ 129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7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1" name="Freeform 26"/>
            <p:cNvSpPr>
              <a:spLocks/>
            </p:cNvSpPr>
            <p:nvPr userDrawn="1"/>
          </p:nvSpPr>
          <p:spPr bwMode="auto">
            <a:xfrm>
              <a:off x="9426" y="9899"/>
              <a:ext cx="342" cy="361"/>
            </a:xfrm>
            <a:custGeom>
              <a:avLst/>
              <a:gdLst>
                <a:gd name="T0" fmla="*/ 0 w 343"/>
                <a:gd name="T1" fmla="*/ 361 h 361"/>
                <a:gd name="T2" fmla="*/ 214 w 343"/>
                <a:gd name="T3" fmla="*/ 361 h 361"/>
                <a:gd name="T4" fmla="*/ 341 w 343"/>
                <a:gd name="T5" fmla="*/ 0 h 361"/>
                <a:gd name="T6" fmla="*/ 127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2" name="Freeform 27"/>
            <p:cNvSpPr>
              <a:spLocks/>
            </p:cNvSpPr>
            <p:nvPr userDrawn="1"/>
          </p:nvSpPr>
          <p:spPr bwMode="auto">
            <a:xfrm>
              <a:off x="4633" y="9899"/>
              <a:ext cx="345" cy="361"/>
            </a:xfrm>
            <a:custGeom>
              <a:avLst/>
              <a:gdLst>
                <a:gd name="T0" fmla="*/ 0 w 344"/>
                <a:gd name="T1" fmla="*/ 361 h 361"/>
                <a:gd name="T2" fmla="*/ 214 w 344"/>
                <a:gd name="T3" fmla="*/ 361 h 361"/>
                <a:gd name="T4" fmla="*/ 346 w 344"/>
                <a:gd name="T5" fmla="*/ 0 h 361"/>
                <a:gd name="T6" fmla="*/ 127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2" y="361"/>
                  </a:lnTo>
                  <a:lnTo>
                    <a:pt x="344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3" name="Freeform 28"/>
            <p:cNvSpPr>
              <a:spLocks/>
            </p:cNvSpPr>
            <p:nvPr userDrawn="1"/>
          </p:nvSpPr>
          <p:spPr bwMode="auto">
            <a:xfrm>
              <a:off x="4153" y="9899"/>
              <a:ext cx="338" cy="361"/>
            </a:xfrm>
            <a:custGeom>
              <a:avLst/>
              <a:gdLst>
                <a:gd name="T0" fmla="*/ 0 w 338"/>
                <a:gd name="T1" fmla="*/ 361 h 361"/>
                <a:gd name="T2" fmla="*/ 211 w 338"/>
                <a:gd name="T3" fmla="*/ 361 h 361"/>
                <a:gd name="T4" fmla="*/ 338 w 338"/>
                <a:gd name="T5" fmla="*/ 0 h 361"/>
                <a:gd name="T6" fmla="*/ 126 w 338"/>
                <a:gd name="T7" fmla="*/ 0 h 361"/>
                <a:gd name="T8" fmla="*/ 0 w 338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361">
                  <a:moveTo>
                    <a:pt x="0" y="361"/>
                  </a:moveTo>
                  <a:lnTo>
                    <a:pt x="211" y="361"/>
                  </a:lnTo>
                  <a:lnTo>
                    <a:pt x="338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4" name="Freeform 29"/>
            <p:cNvSpPr>
              <a:spLocks/>
            </p:cNvSpPr>
            <p:nvPr userDrawn="1"/>
          </p:nvSpPr>
          <p:spPr bwMode="auto">
            <a:xfrm>
              <a:off x="5113" y="9899"/>
              <a:ext cx="345" cy="361"/>
            </a:xfrm>
            <a:custGeom>
              <a:avLst/>
              <a:gdLst>
                <a:gd name="T0" fmla="*/ 0 w 343"/>
                <a:gd name="T1" fmla="*/ 361 h 361"/>
                <a:gd name="T2" fmla="*/ 213 w 343"/>
                <a:gd name="T3" fmla="*/ 361 h 361"/>
                <a:gd name="T4" fmla="*/ 347 w 343"/>
                <a:gd name="T5" fmla="*/ 0 h 361"/>
                <a:gd name="T6" fmla="*/ 129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5" name="Freeform 30"/>
            <p:cNvSpPr>
              <a:spLocks/>
            </p:cNvSpPr>
            <p:nvPr userDrawn="1"/>
          </p:nvSpPr>
          <p:spPr bwMode="auto">
            <a:xfrm>
              <a:off x="5596" y="9899"/>
              <a:ext cx="332" cy="361"/>
            </a:xfrm>
            <a:custGeom>
              <a:avLst/>
              <a:gdLst>
                <a:gd name="T0" fmla="*/ 0 w 333"/>
                <a:gd name="T1" fmla="*/ 361 h 361"/>
                <a:gd name="T2" fmla="*/ 199 w 333"/>
                <a:gd name="T3" fmla="*/ 361 h 361"/>
                <a:gd name="T4" fmla="*/ 331 w 333"/>
                <a:gd name="T5" fmla="*/ 0 h 361"/>
                <a:gd name="T6" fmla="*/ 127 w 333"/>
                <a:gd name="T7" fmla="*/ 0 h 361"/>
                <a:gd name="T8" fmla="*/ 0 w 33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3" h="361">
                  <a:moveTo>
                    <a:pt x="0" y="361"/>
                  </a:moveTo>
                  <a:lnTo>
                    <a:pt x="201" y="361"/>
                  </a:lnTo>
                  <a:lnTo>
                    <a:pt x="33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6" name="Freeform 31"/>
            <p:cNvSpPr>
              <a:spLocks/>
            </p:cNvSpPr>
            <p:nvPr userDrawn="1"/>
          </p:nvSpPr>
          <p:spPr bwMode="auto">
            <a:xfrm>
              <a:off x="6066" y="9899"/>
              <a:ext cx="342" cy="361"/>
            </a:xfrm>
            <a:custGeom>
              <a:avLst/>
              <a:gdLst>
                <a:gd name="T0" fmla="*/ 0 w 343"/>
                <a:gd name="T1" fmla="*/ 361 h 361"/>
                <a:gd name="T2" fmla="*/ 209 w 343"/>
                <a:gd name="T3" fmla="*/ 361 h 361"/>
                <a:gd name="T4" fmla="*/ 341 w 343"/>
                <a:gd name="T5" fmla="*/ 0 h 361"/>
                <a:gd name="T6" fmla="*/ 127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7" name="Freeform 32"/>
            <p:cNvSpPr>
              <a:spLocks/>
            </p:cNvSpPr>
            <p:nvPr userDrawn="1"/>
          </p:nvSpPr>
          <p:spPr bwMode="auto">
            <a:xfrm>
              <a:off x="6546" y="9899"/>
              <a:ext cx="342" cy="361"/>
            </a:xfrm>
            <a:custGeom>
              <a:avLst/>
              <a:gdLst>
                <a:gd name="T0" fmla="*/ 0 w 343"/>
                <a:gd name="T1" fmla="*/ 361 h 361"/>
                <a:gd name="T2" fmla="*/ 209 w 343"/>
                <a:gd name="T3" fmla="*/ 361 h 361"/>
                <a:gd name="T4" fmla="*/ 341 w 343"/>
                <a:gd name="T5" fmla="*/ 0 h 361"/>
                <a:gd name="T6" fmla="*/ 126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8" name="Freeform 33"/>
            <p:cNvSpPr>
              <a:spLocks/>
            </p:cNvSpPr>
            <p:nvPr userDrawn="1"/>
          </p:nvSpPr>
          <p:spPr bwMode="auto">
            <a:xfrm>
              <a:off x="8463" y="9899"/>
              <a:ext cx="345" cy="361"/>
            </a:xfrm>
            <a:custGeom>
              <a:avLst/>
              <a:gdLst>
                <a:gd name="T0" fmla="*/ 0 w 344"/>
                <a:gd name="T1" fmla="*/ 361 h 361"/>
                <a:gd name="T2" fmla="*/ 219 w 344"/>
                <a:gd name="T3" fmla="*/ 361 h 361"/>
                <a:gd name="T4" fmla="*/ 346 w 344"/>
                <a:gd name="T5" fmla="*/ 0 h 361"/>
                <a:gd name="T6" fmla="*/ 127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7" y="361"/>
                  </a:lnTo>
                  <a:lnTo>
                    <a:pt x="344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9" name="Freeform 34"/>
            <p:cNvSpPr>
              <a:spLocks/>
            </p:cNvSpPr>
            <p:nvPr userDrawn="1"/>
          </p:nvSpPr>
          <p:spPr bwMode="auto">
            <a:xfrm>
              <a:off x="14233" y="9899"/>
              <a:ext cx="338" cy="361"/>
            </a:xfrm>
            <a:custGeom>
              <a:avLst/>
              <a:gdLst>
                <a:gd name="T0" fmla="*/ 0 w 338"/>
                <a:gd name="T1" fmla="*/ 361 h 361"/>
                <a:gd name="T2" fmla="*/ 211 w 338"/>
                <a:gd name="T3" fmla="*/ 361 h 361"/>
                <a:gd name="T4" fmla="*/ 338 w 338"/>
                <a:gd name="T5" fmla="*/ 0 h 361"/>
                <a:gd name="T6" fmla="*/ 127 w 338"/>
                <a:gd name="T7" fmla="*/ 0 h 361"/>
                <a:gd name="T8" fmla="*/ 0 w 338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361">
                  <a:moveTo>
                    <a:pt x="0" y="361"/>
                  </a:moveTo>
                  <a:lnTo>
                    <a:pt x="211" y="361"/>
                  </a:lnTo>
                  <a:lnTo>
                    <a:pt x="338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0" name="Freeform 35"/>
            <p:cNvSpPr>
              <a:spLocks/>
            </p:cNvSpPr>
            <p:nvPr userDrawn="1"/>
          </p:nvSpPr>
          <p:spPr bwMode="auto">
            <a:xfrm>
              <a:off x="13751" y="9899"/>
              <a:ext cx="337" cy="361"/>
            </a:xfrm>
            <a:custGeom>
              <a:avLst/>
              <a:gdLst>
                <a:gd name="T0" fmla="*/ 0 w 338"/>
                <a:gd name="T1" fmla="*/ 361 h 361"/>
                <a:gd name="T2" fmla="*/ 210 w 338"/>
                <a:gd name="T3" fmla="*/ 361 h 361"/>
                <a:gd name="T4" fmla="*/ 336 w 338"/>
                <a:gd name="T5" fmla="*/ 0 h 361"/>
                <a:gd name="T6" fmla="*/ 127 w 338"/>
                <a:gd name="T7" fmla="*/ 0 h 361"/>
                <a:gd name="T8" fmla="*/ 0 w 338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361">
                  <a:moveTo>
                    <a:pt x="0" y="361"/>
                  </a:moveTo>
                  <a:lnTo>
                    <a:pt x="212" y="361"/>
                  </a:lnTo>
                  <a:lnTo>
                    <a:pt x="338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1" name="Freeform 36"/>
            <p:cNvSpPr>
              <a:spLocks/>
            </p:cNvSpPr>
            <p:nvPr userDrawn="1"/>
          </p:nvSpPr>
          <p:spPr bwMode="auto">
            <a:xfrm>
              <a:off x="14713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1 w 343"/>
                <a:gd name="T3" fmla="*/ 361 h 361"/>
                <a:gd name="T4" fmla="*/ 343 w 343"/>
                <a:gd name="T5" fmla="*/ 0 h 361"/>
                <a:gd name="T6" fmla="*/ 127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2" name="Freeform 37"/>
            <p:cNvSpPr>
              <a:spLocks/>
            </p:cNvSpPr>
            <p:nvPr userDrawn="1"/>
          </p:nvSpPr>
          <p:spPr bwMode="auto">
            <a:xfrm>
              <a:off x="15673" y="9899"/>
              <a:ext cx="345" cy="361"/>
            </a:xfrm>
            <a:custGeom>
              <a:avLst/>
              <a:gdLst>
                <a:gd name="T0" fmla="*/ 127 w 344"/>
                <a:gd name="T1" fmla="*/ 0 h 361"/>
                <a:gd name="T2" fmla="*/ 0 w 344"/>
                <a:gd name="T3" fmla="*/ 361 h 361"/>
                <a:gd name="T4" fmla="*/ 214 w 344"/>
                <a:gd name="T5" fmla="*/ 361 h 361"/>
                <a:gd name="T6" fmla="*/ 346 w 344"/>
                <a:gd name="T7" fmla="*/ 0 h 361"/>
                <a:gd name="T8" fmla="*/ 127 w 344"/>
                <a:gd name="T9" fmla="*/ 0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127" y="0"/>
                  </a:moveTo>
                  <a:lnTo>
                    <a:pt x="0" y="361"/>
                  </a:lnTo>
                  <a:lnTo>
                    <a:pt x="212" y="361"/>
                  </a:lnTo>
                  <a:lnTo>
                    <a:pt x="344" y="0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3" name="Freeform 38"/>
            <p:cNvSpPr>
              <a:spLocks/>
            </p:cNvSpPr>
            <p:nvPr userDrawn="1"/>
          </p:nvSpPr>
          <p:spPr bwMode="auto">
            <a:xfrm>
              <a:off x="10386" y="9899"/>
              <a:ext cx="345" cy="361"/>
            </a:xfrm>
            <a:custGeom>
              <a:avLst/>
              <a:gdLst>
                <a:gd name="T0" fmla="*/ 0 w 344"/>
                <a:gd name="T1" fmla="*/ 361 h 361"/>
                <a:gd name="T2" fmla="*/ 219 w 344"/>
                <a:gd name="T3" fmla="*/ 361 h 361"/>
                <a:gd name="T4" fmla="*/ 346 w 344"/>
                <a:gd name="T5" fmla="*/ 0 h 361"/>
                <a:gd name="T6" fmla="*/ 132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7" y="361"/>
                  </a:lnTo>
                  <a:lnTo>
                    <a:pt x="344" y="0"/>
                  </a:lnTo>
                  <a:lnTo>
                    <a:pt x="13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4" name="Freeform 39"/>
            <p:cNvSpPr>
              <a:spLocks/>
            </p:cNvSpPr>
            <p:nvPr userDrawn="1"/>
          </p:nvSpPr>
          <p:spPr bwMode="auto">
            <a:xfrm>
              <a:off x="13271" y="9899"/>
              <a:ext cx="337" cy="361"/>
            </a:xfrm>
            <a:custGeom>
              <a:avLst/>
              <a:gdLst>
                <a:gd name="T0" fmla="*/ 0 w 338"/>
                <a:gd name="T1" fmla="*/ 361 h 361"/>
                <a:gd name="T2" fmla="*/ 209 w 338"/>
                <a:gd name="T3" fmla="*/ 361 h 361"/>
                <a:gd name="T4" fmla="*/ 336 w 338"/>
                <a:gd name="T5" fmla="*/ 0 h 361"/>
                <a:gd name="T6" fmla="*/ 126 w 338"/>
                <a:gd name="T7" fmla="*/ 0 h 361"/>
                <a:gd name="T8" fmla="*/ 0 w 338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361">
                  <a:moveTo>
                    <a:pt x="0" y="361"/>
                  </a:moveTo>
                  <a:lnTo>
                    <a:pt x="211" y="361"/>
                  </a:lnTo>
                  <a:lnTo>
                    <a:pt x="338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5" name="Freeform 40"/>
            <p:cNvSpPr>
              <a:spLocks/>
            </p:cNvSpPr>
            <p:nvPr userDrawn="1"/>
          </p:nvSpPr>
          <p:spPr bwMode="auto">
            <a:xfrm>
              <a:off x="15193" y="9899"/>
              <a:ext cx="345" cy="361"/>
            </a:xfrm>
            <a:custGeom>
              <a:avLst/>
              <a:gdLst>
                <a:gd name="T0" fmla="*/ 0 w 343"/>
                <a:gd name="T1" fmla="*/ 361 h 361"/>
                <a:gd name="T2" fmla="*/ 213 w 343"/>
                <a:gd name="T3" fmla="*/ 361 h 361"/>
                <a:gd name="T4" fmla="*/ 347 w 343"/>
                <a:gd name="T5" fmla="*/ 0 h 361"/>
                <a:gd name="T6" fmla="*/ 128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6" name="Freeform 41"/>
            <p:cNvSpPr>
              <a:spLocks/>
            </p:cNvSpPr>
            <p:nvPr userDrawn="1"/>
          </p:nvSpPr>
          <p:spPr bwMode="auto">
            <a:xfrm>
              <a:off x="11348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6 w 343"/>
                <a:gd name="T3" fmla="*/ 361 h 361"/>
                <a:gd name="T4" fmla="*/ 343 w 343"/>
                <a:gd name="T5" fmla="*/ 0 h 361"/>
                <a:gd name="T6" fmla="*/ 132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3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7" name="Freeform 42"/>
            <p:cNvSpPr>
              <a:spLocks/>
            </p:cNvSpPr>
            <p:nvPr userDrawn="1"/>
          </p:nvSpPr>
          <p:spPr bwMode="auto">
            <a:xfrm>
              <a:off x="10868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7 w 343"/>
                <a:gd name="T3" fmla="*/ 361 h 361"/>
                <a:gd name="T4" fmla="*/ 343 w 343"/>
                <a:gd name="T5" fmla="*/ 0 h 361"/>
                <a:gd name="T6" fmla="*/ 132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7" y="361"/>
                  </a:lnTo>
                  <a:lnTo>
                    <a:pt x="343" y="0"/>
                  </a:lnTo>
                  <a:lnTo>
                    <a:pt x="13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8" name="Freeform 43"/>
            <p:cNvSpPr>
              <a:spLocks/>
            </p:cNvSpPr>
            <p:nvPr userDrawn="1"/>
          </p:nvSpPr>
          <p:spPr bwMode="auto">
            <a:xfrm>
              <a:off x="11828" y="9899"/>
              <a:ext cx="345" cy="361"/>
            </a:xfrm>
            <a:custGeom>
              <a:avLst/>
              <a:gdLst>
                <a:gd name="T0" fmla="*/ 0 w 344"/>
                <a:gd name="T1" fmla="*/ 361 h 361"/>
                <a:gd name="T2" fmla="*/ 219 w 344"/>
                <a:gd name="T3" fmla="*/ 361 h 361"/>
                <a:gd name="T4" fmla="*/ 346 w 344"/>
                <a:gd name="T5" fmla="*/ 0 h 361"/>
                <a:gd name="T6" fmla="*/ 133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7" y="361"/>
                  </a:lnTo>
                  <a:lnTo>
                    <a:pt x="344" y="0"/>
                  </a:lnTo>
                  <a:lnTo>
                    <a:pt x="133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9" name="Freeform 44"/>
            <p:cNvSpPr>
              <a:spLocks/>
            </p:cNvSpPr>
            <p:nvPr userDrawn="1"/>
          </p:nvSpPr>
          <p:spPr bwMode="auto">
            <a:xfrm>
              <a:off x="12308" y="9899"/>
              <a:ext cx="345" cy="361"/>
            </a:xfrm>
            <a:custGeom>
              <a:avLst/>
              <a:gdLst>
                <a:gd name="T0" fmla="*/ 0 w 344"/>
                <a:gd name="T1" fmla="*/ 361 h 361"/>
                <a:gd name="T2" fmla="*/ 219 w 344"/>
                <a:gd name="T3" fmla="*/ 361 h 361"/>
                <a:gd name="T4" fmla="*/ 346 w 344"/>
                <a:gd name="T5" fmla="*/ 0 h 361"/>
                <a:gd name="T6" fmla="*/ 132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7" y="361"/>
                  </a:lnTo>
                  <a:lnTo>
                    <a:pt x="344" y="0"/>
                  </a:lnTo>
                  <a:lnTo>
                    <a:pt x="13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60" name="Freeform 45"/>
            <p:cNvSpPr>
              <a:spLocks/>
            </p:cNvSpPr>
            <p:nvPr userDrawn="1"/>
          </p:nvSpPr>
          <p:spPr bwMode="auto">
            <a:xfrm>
              <a:off x="12796" y="9899"/>
              <a:ext cx="332" cy="361"/>
            </a:xfrm>
            <a:custGeom>
              <a:avLst/>
              <a:gdLst>
                <a:gd name="T0" fmla="*/ 0 w 333"/>
                <a:gd name="T1" fmla="*/ 361 h 361"/>
                <a:gd name="T2" fmla="*/ 210 w 333"/>
                <a:gd name="T3" fmla="*/ 361 h 361"/>
                <a:gd name="T4" fmla="*/ 331 w 333"/>
                <a:gd name="T5" fmla="*/ 0 h 361"/>
                <a:gd name="T6" fmla="*/ 127 w 333"/>
                <a:gd name="T7" fmla="*/ 0 h 361"/>
                <a:gd name="T8" fmla="*/ 0 w 33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3" h="361">
                  <a:moveTo>
                    <a:pt x="0" y="361"/>
                  </a:moveTo>
                  <a:lnTo>
                    <a:pt x="212" y="361"/>
                  </a:lnTo>
                  <a:lnTo>
                    <a:pt x="33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1027" name="Picture 55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381003"/>
            <a:ext cx="32639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4459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56" r:id="rId2"/>
    <p:sldLayoutId id="2147483674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5pPr>
      <a:lvl6pPr marL="45708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6pPr>
      <a:lvl7pPr marL="91416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7pPr>
      <a:lvl8pPr marL="1371242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8pPr>
      <a:lvl9pPr marL="182832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9pPr>
    </p:titleStyle>
    <p:bodyStyle>
      <a:lvl1pPr marL="342810" indent="-34281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756" indent="-28567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2702" indent="-22854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599782" indent="-22854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6863" indent="-22854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3944" indent="-22854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025" indent="-22854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105" indent="-22854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5186" indent="-22854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1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61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42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23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03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84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65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45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re 23"/>
          <p:cNvSpPr>
            <a:spLocks noGrp="1"/>
          </p:cNvSpPr>
          <p:nvPr>
            <p:ph type="ctrTitle"/>
          </p:nvPr>
        </p:nvSpPr>
        <p:spPr>
          <a:xfrm>
            <a:off x="409577" y="1212851"/>
            <a:ext cx="6753225" cy="606950"/>
          </a:xfrm>
        </p:spPr>
        <p:txBody>
          <a:bodyPr/>
          <a:lstStyle/>
          <a:p>
            <a:r>
              <a:rPr lang="fr-FR" sz="1800" dirty="0" smtClean="0"/>
              <a:t>AXE PARIS-MONTPARNASSE      PLAISIR-GRIGNON     DREUX </a:t>
            </a:r>
            <a:endParaRPr lang="fr-FR" sz="1800" dirty="0"/>
          </a:p>
        </p:txBody>
      </p:sp>
      <p:sp>
        <p:nvSpPr>
          <p:cNvPr id="5" name="Espace réservé du texte 8"/>
          <p:cNvSpPr txBox="1">
            <a:spLocks/>
          </p:cNvSpPr>
          <p:nvPr/>
        </p:nvSpPr>
        <p:spPr>
          <a:xfrm>
            <a:off x="420167" y="2495499"/>
            <a:ext cx="4387445" cy="422614"/>
          </a:xfrm>
          <a:prstGeom prst="rect">
            <a:avLst/>
          </a:prstGeom>
        </p:spPr>
        <p:txBody>
          <a:bodyPr lIns="91416" tIns="45708" rIns="91416" bIns="45708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fr-FR" sz="1100" kern="1200" baseline="0" dirty="0">
                <a:solidFill>
                  <a:srgbClr val="4D4F5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fr-FR" dirty="0"/>
              <a:t>Ces travaux s’inscrivent dans le cadre de la </a:t>
            </a:r>
            <a:r>
              <a:rPr lang="fr-FR" dirty="0" smtClean="0"/>
              <a:t>maintenance des voies entre St Cyr et Plaisir-Grignon.</a:t>
            </a:r>
            <a:endParaRPr lang="fr-FR" dirty="0"/>
          </a:p>
        </p:txBody>
      </p:sp>
      <p:grpSp>
        <p:nvGrpSpPr>
          <p:cNvPr id="26" name="Groupe 25"/>
          <p:cNvGrpSpPr/>
          <p:nvPr/>
        </p:nvGrpSpPr>
        <p:grpSpPr>
          <a:xfrm>
            <a:off x="420167" y="3584116"/>
            <a:ext cx="6672843" cy="295275"/>
            <a:chOff x="477257" y="4210053"/>
            <a:chExt cx="6672843" cy="295275"/>
          </a:xfrm>
        </p:grpSpPr>
        <p:sp>
          <p:nvSpPr>
            <p:cNvPr id="13" name="Espace réservé du texte 8"/>
            <p:cNvSpPr txBox="1">
              <a:spLocks/>
            </p:cNvSpPr>
            <p:nvPr/>
          </p:nvSpPr>
          <p:spPr>
            <a:xfrm>
              <a:off x="649288" y="4210053"/>
              <a:ext cx="6500812" cy="295275"/>
            </a:xfrm>
            <a:prstGeom prst="rect">
              <a:avLst/>
            </a:prstGeom>
          </p:spPr>
          <p:txBody>
            <a:bodyPr lIns="91416" tIns="45708" rIns="91416" bIns="45708" anchor="ctr"/>
            <a:lstStyle>
              <a:lvl1pPr marL="0" indent="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Tx/>
                <a:buNone/>
                <a:defRPr lang="fr-FR" sz="1200" b="1" u="none" baseline="0" dirty="0">
                  <a:solidFill>
                    <a:srgbClr val="E05206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r>
                <a:rPr lang="fr-FR" dirty="0" smtClean="0"/>
                <a:t>PARIS-MONTPARNASSE      PLAISIR-GRIGNON      DREUX</a:t>
              </a:r>
              <a:endParaRPr lang="fr-FR" dirty="0"/>
            </a:p>
          </p:txBody>
        </p:sp>
        <p:sp>
          <p:nvSpPr>
            <p:cNvPr id="14" name="Triangle isocèle 13"/>
            <p:cNvSpPr/>
            <p:nvPr/>
          </p:nvSpPr>
          <p:spPr bwMode="auto">
            <a:xfrm rot="5400000">
              <a:off x="2613609" y="4297901"/>
              <a:ext cx="100310" cy="121890"/>
            </a:xfrm>
            <a:prstGeom prst="triangle">
              <a:avLst/>
            </a:prstGeom>
            <a:solidFill>
              <a:srgbClr val="E05206"/>
            </a:solidFill>
            <a:ln w="9525" cap="flat" cmpd="sng" algn="ctr">
              <a:solidFill>
                <a:srgbClr val="E0520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16" tIns="45708" rIns="91416" bIns="45708" numCol="1" rtlCol="0" anchor="t" anchorCtr="0" compatLnSpc="1">
              <a:prstTxWarp prst="textNoShape">
                <a:avLst/>
              </a:prstTxWarp>
            </a:bodyPr>
            <a:lstStyle/>
            <a:p>
              <a:pPr defTabSz="914161"/>
              <a:r>
                <a:rPr lang="fr-FR" dirty="0">
                  <a:latin typeface="Arial" pitchFamily="34" charset="0"/>
                </a:rPr>
                <a:t> </a:t>
              </a:r>
              <a:r>
                <a:rPr lang="fr-FR" dirty="0" smtClean="0">
                  <a:latin typeface="Arial" pitchFamily="34" charset="0"/>
                </a:rPr>
                <a:t>  </a:t>
              </a:r>
              <a:endParaRPr lang="fr-FR" dirty="0">
                <a:latin typeface="Arial" pitchFamily="34" charset="0"/>
              </a:endParaRPr>
            </a:p>
          </p:txBody>
        </p:sp>
        <p:pic>
          <p:nvPicPr>
            <p:cNvPr id="1027" name="Picture 3" descr="N:\MONTPARNASSE\COM_RI\6 - PICTOS - LOGOS\Pictos\flèches\fleche ORANGE sans fond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257" y="4284284"/>
              <a:ext cx="147960" cy="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2" name="Rectangle 62"/>
          <p:cNvSpPr>
            <a:spLocks noChangeArrowheads="1"/>
          </p:cNvSpPr>
          <p:nvPr/>
        </p:nvSpPr>
        <p:spPr bwMode="auto">
          <a:xfrm>
            <a:off x="6484358" y="9671218"/>
            <a:ext cx="9366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>
            <a:spAutoFit/>
          </a:bodyPr>
          <a:lstStyle/>
          <a:p>
            <a:pPr defTabSz="3338513"/>
            <a:r>
              <a:rPr lang="fr-FR" sz="600" dirty="0">
                <a:solidFill>
                  <a:schemeClr val="bg2"/>
                </a:solidFill>
              </a:rPr>
              <a:t>PRG 2015 </a:t>
            </a:r>
            <a:r>
              <a:rPr lang="fr-FR" sz="600" dirty="0" smtClean="0">
                <a:solidFill>
                  <a:schemeClr val="bg2"/>
                </a:solidFill>
              </a:rPr>
              <a:t>N 78</a:t>
            </a:r>
            <a:endParaRPr lang="fr-FR" sz="600" dirty="0">
              <a:solidFill>
                <a:schemeClr val="bg2"/>
              </a:solidFill>
            </a:endParaRPr>
          </a:p>
        </p:txBody>
      </p:sp>
      <p:graphicFrame>
        <p:nvGraphicFramePr>
          <p:cNvPr id="230" name="Tableau 2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420755"/>
              </p:ext>
            </p:extLst>
          </p:nvPr>
        </p:nvGraphicFramePr>
        <p:xfrm>
          <a:off x="2202590" y="4075599"/>
          <a:ext cx="3322335" cy="480447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28032"/>
                <a:gridCol w="53773"/>
                <a:gridCol w="526582"/>
                <a:gridCol w="53773"/>
                <a:gridCol w="526582"/>
                <a:gridCol w="58959"/>
                <a:gridCol w="574634"/>
              </a:tblGrid>
              <a:tr h="309941">
                <a:tc>
                  <a:txBody>
                    <a:bodyPr/>
                    <a:lstStyle/>
                    <a:p>
                      <a:pPr algn="l" fontAlgn="b"/>
                      <a:endParaRPr lang="fr-FR" sz="7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1" u="none" kern="1200" baseline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1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Uniquement le  VE 03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09941">
                <a:tc>
                  <a:txBody>
                    <a:bodyPr/>
                    <a:lstStyle/>
                    <a:p>
                      <a:pPr algn="l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1" u="none" kern="1200" baseline="0" dirty="0" smtClean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1" u="none" kern="1200" baseline="0" dirty="0" smtClean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</a:tr>
              <a:tr h="177745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Paris-Montparnasse </a:t>
                      </a:r>
                      <a:r>
                        <a:rPr lang="fr-FR" sz="700" b="1" i="0" u="none" strike="noStrike" dirty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1-2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 dirty="0" smtClean="0">
                          <a:solidFill>
                            <a:srgbClr val="3C3732"/>
                          </a:solidFill>
                          <a:latin typeface="+mn-lt"/>
                        </a:rPr>
                        <a:t>22:58</a:t>
                      </a:r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 dirty="0" smtClean="0">
                          <a:solidFill>
                            <a:srgbClr val="3C3732"/>
                          </a:solidFill>
                          <a:latin typeface="+mn-lt"/>
                        </a:rPr>
                        <a:t>23:05</a:t>
                      </a: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1" i="0" u="none" strike="noStrike" kern="1200" dirty="0" smtClean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1" i="0" u="none" strike="noStrike" kern="1200" dirty="0" smtClean="0">
                          <a:solidFill>
                            <a:srgbClr val="3C3732"/>
                          </a:solidFill>
                          <a:latin typeface="+mn-lt"/>
                          <a:ea typeface="+mn-ea"/>
                          <a:cs typeface="+mn-cs"/>
                        </a:rPr>
                        <a:t>23:58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177745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Vanves-Malakoff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latin typeface="+mn-lt"/>
                        </a:rPr>
                        <a:t>23:10</a:t>
                      </a:r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</a:tr>
              <a:tr h="177745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Clamart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latin typeface="+mn-lt"/>
                        </a:rPr>
                        <a:t>23:12</a:t>
                      </a:r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177745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Meudon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latin typeface="+mn-lt"/>
                        </a:rPr>
                        <a:t>23:16</a:t>
                      </a:r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</a:tr>
              <a:tr h="177745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Bellevue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latin typeface="+mn-lt"/>
                        </a:rPr>
                        <a:t>23:18</a:t>
                      </a:r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177745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Sèvres-Rive-Gauche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latin typeface="+mn-lt"/>
                        </a:rPr>
                        <a:t>23:21</a:t>
                      </a:r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</a:tr>
              <a:tr h="177745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Chaville-Rive-Gauche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latin typeface="+mn-lt"/>
                        </a:rPr>
                        <a:t>23:24</a:t>
                      </a:r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177745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Viroflay-Rive-Gauche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latin typeface="+mn-lt"/>
                        </a:rPr>
                        <a:t>23:27</a:t>
                      </a:r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1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</a:tr>
              <a:tr h="177745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Versailles-Chantiers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 dirty="0" smtClean="0">
                          <a:solidFill>
                            <a:srgbClr val="E05206"/>
                          </a:solidFill>
                          <a:latin typeface="+mn-lt"/>
                        </a:rPr>
                        <a:t>23:20</a:t>
                      </a:r>
                      <a:endParaRPr lang="fr-FR" sz="700" b="1" i="0" u="none" strike="noStrike" dirty="0">
                        <a:solidFill>
                          <a:srgbClr val="E05206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E05206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1" i="0" u="none" strike="noStrike" dirty="0" smtClean="0">
                          <a:solidFill>
                            <a:srgbClr val="E05206"/>
                          </a:solidFill>
                          <a:latin typeface="+mn-lt"/>
                        </a:rPr>
                        <a:t>23:40</a:t>
                      </a:r>
                      <a:endParaRPr lang="fr-FR" sz="700" b="0" i="0" u="none" strike="noStrike" dirty="0">
                        <a:solidFill>
                          <a:srgbClr val="E05206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1" i="0" u="none" strike="noStrike" kern="1200" dirty="0">
                        <a:solidFill>
                          <a:srgbClr val="E0520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1" i="0" u="none" strike="noStrike" kern="1200" dirty="0" smtClean="0">
                          <a:solidFill>
                            <a:srgbClr val="E05206"/>
                          </a:solidFill>
                          <a:latin typeface="+mn-lt"/>
                          <a:ea typeface="+mn-ea"/>
                          <a:cs typeface="+mn-cs"/>
                        </a:rPr>
                        <a:t>00:20</a:t>
                      </a:r>
                      <a:endParaRPr lang="fr-FR" sz="700" b="1" i="0" u="none" strike="noStrike" kern="1200" dirty="0">
                        <a:solidFill>
                          <a:srgbClr val="E0520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177745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Saint-Cyr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i="0" u="none" strike="noStrike" dirty="0" smtClean="0">
                          <a:solidFill>
                            <a:srgbClr val="E05206"/>
                          </a:solidFill>
                          <a:latin typeface="+mn-lt"/>
                        </a:rPr>
                        <a:t>23:47</a:t>
                      </a:r>
                      <a:endParaRPr lang="fr-FR" sz="700" b="0" i="0" u="none" strike="noStrike" dirty="0">
                        <a:solidFill>
                          <a:srgbClr val="E05206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kern="1200" dirty="0">
                        <a:solidFill>
                          <a:srgbClr val="3C373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</a:tr>
              <a:tr h="177745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Fontenay</a:t>
                      </a:r>
                      <a:r>
                        <a:rPr lang="fr-FR" sz="600" b="0" i="0" u="none" strike="noStrike" baseline="0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-le-Fleury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i="0" u="none" strike="noStrike" dirty="0" smtClean="0">
                          <a:solidFill>
                            <a:srgbClr val="E05206"/>
                          </a:solidFill>
                          <a:latin typeface="+mn-lt"/>
                        </a:rPr>
                        <a:t>23:51</a:t>
                      </a:r>
                      <a:endParaRPr lang="fr-FR" sz="700" b="0" i="0" u="none" strike="noStrike" dirty="0">
                        <a:solidFill>
                          <a:srgbClr val="E05206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</a:tr>
              <a:tr h="177745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Villepreux-les-</a:t>
                      </a:r>
                      <a:r>
                        <a:rPr lang="fr-FR" sz="600" b="0" i="0" u="none" strike="noStrike" dirty="0" err="1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Clayes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i="0" u="none" strike="noStrike" dirty="0" smtClean="0">
                          <a:solidFill>
                            <a:srgbClr val="E05206"/>
                          </a:solidFill>
                          <a:latin typeface="+mn-lt"/>
                        </a:rPr>
                        <a:t>23:55</a:t>
                      </a:r>
                      <a:endParaRPr lang="fr-FR" sz="700" b="0" i="0" u="none" strike="noStrike" dirty="0">
                        <a:solidFill>
                          <a:srgbClr val="E05206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</a:tr>
              <a:tr h="177745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Plaisir-les-</a:t>
                      </a:r>
                      <a:r>
                        <a:rPr lang="fr-FR" sz="600" b="0" i="0" u="none" strike="noStrike" dirty="0" err="1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Clayes</a:t>
                      </a:r>
                      <a:endParaRPr lang="fr-FR" sz="600" b="0" i="0" u="none" strike="noStrike" dirty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i="0" u="none" strike="noStrike" dirty="0" smtClean="0">
                          <a:solidFill>
                            <a:srgbClr val="E05206"/>
                          </a:solidFill>
                          <a:latin typeface="+mn-lt"/>
                        </a:rPr>
                        <a:t>23:58</a:t>
                      </a:r>
                      <a:endParaRPr lang="fr-FR" sz="700" b="0" i="0" u="none" strike="noStrike" dirty="0">
                        <a:solidFill>
                          <a:srgbClr val="E05206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</a:tr>
              <a:tr h="177745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Plaisir-Grignon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 dirty="0" smtClean="0">
                          <a:solidFill>
                            <a:srgbClr val="E05206"/>
                          </a:solidFill>
                          <a:latin typeface="+mn-lt"/>
                        </a:rPr>
                        <a:t>23:33</a:t>
                      </a:r>
                      <a:endParaRPr lang="fr-FR" sz="700" b="1" i="0" u="none" strike="noStrike" dirty="0">
                        <a:solidFill>
                          <a:srgbClr val="E05206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 dirty="0" smtClean="0">
                          <a:solidFill>
                            <a:srgbClr val="E05206"/>
                          </a:solidFill>
                          <a:latin typeface="+mn-lt"/>
                        </a:rPr>
                        <a:t>00:01</a:t>
                      </a:r>
                      <a:endParaRPr lang="fr-FR" sz="700" b="1" i="0" u="none" strike="noStrike" dirty="0">
                        <a:solidFill>
                          <a:srgbClr val="E05206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 dirty="0" smtClean="0">
                          <a:solidFill>
                            <a:srgbClr val="E05206"/>
                          </a:solidFill>
                          <a:latin typeface="+mn-lt"/>
                        </a:rPr>
                        <a:t>00:33</a:t>
                      </a:r>
                      <a:endParaRPr lang="fr-FR" sz="700" b="1" i="0" u="none" strike="noStrike" dirty="0">
                        <a:solidFill>
                          <a:srgbClr val="E05206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</a:tr>
              <a:tr h="177745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Villiers-</a:t>
                      </a:r>
                      <a:r>
                        <a:rPr lang="fr-FR" sz="700" b="0" i="0" u="none" strike="noStrike" dirty="0" err="1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Neauphle</a:t>
                      </a:r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-Pont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0" i="0" u="none" strike="noStrike" dirty="0" smtClean="0">
                          <a:solidFill>
                            <a:srgbClr val="E05206"/>
                          </a:solidFill>
                          <a:latin typeface="+mn-lt"/>
                        </a:rPr>
                        <a:t>23:39</a:t>
                      </a:r>
                      <a:endParaRPr lang="fr-FR" sz="700" b="0" i="0" u="none" strike="noStrike" dirty="0">
                        <a:solidFill>
                          <a:srgbClr val="E05206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0" i="0" u="none" strike="noStrike" dirty="0" smtClean="0">
                          <a:solidFill>
                            <a:srgbClr val="E05206"/>
                          </a:solidFill>
                          <a:latin typeface="+mn-lt"/>
                        </a:rPr>
                        <a:t>00:39</a:t>
                      </a:r>
                      <a:endParaRPr lang="fr-FR" sz="700" b="0" i="0" u="none" strike="noStrike" dirty="0">
                        <a:solidFill>
                          <a:srgbClr val="E05206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</a:tr>
              <a:tr h="177745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i="0" u="none" strike="noStrike" dirty="0" err="1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Montfort-l’Amaury-Méré</a:t>
                      </a:r>
                      <a:endParaRPr lang="fr-FR" sz="700" b="0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0" i="0" u="none" strike="noStrike" dirty="0" smtClean="0">
                          <a:solidFill>
                            <a:srgbClr val="E05206"/>
                          </a:solidFill>
                          <a:latin typeface="+mn-lt"/>
                        </a:rPr>
                        <a:t>23:43</a:t>
                      </a:r>
                      <a:endParaRPr lang="fr-FR" sz="700" b="0" i="0" u="none" strike="noStrike" dirty="0">
                        <a:solidFill>
                          <a:srgbClr val="E05206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0" i="0" u="none" strike="noStrike" dirty="0" smtClean="0">
                          <a:solidFill>
                            <a:srgbClr val="E05206"/>
                          </a:solidFill>
                          <a:latin typeface="+mn-lt"/>
                        </a:rPr>
                        <a:t>00:43</a:t>
                      </a:r>
                      <a:endParaRPr lang="fr-FR" sz="700" b="0" i="0" u="none" strike="noStrike" dirty="0">
                        <a:solidFill>
                          <a:srgbClr val="E05206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</a:tr>
              <a:tr h="177745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Garancières-La-Queue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0" i="0" u="none" strike="noStrike" dirty="0" smtClean="0">
                          <a:solidFill>
                            <a:srgbClr val="E05206"/>
                          </a:solidFill>
                          <a:latin typeface="+mn-lt"/>
                        </a:rPr>
                        <a:t>23:47</a:t>
                      </a:r>
                      <a:endParaRPr lang="fr-FR" sz="700" b="0" i="0" u="none" strike="noStrike" dirty="0">
                        <a:solidFill>
                          <a:srgbClr val="E05206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0" i="0" u="none" strike="noStrike" dirty="0" smtClean="0">
                          <a:solidFill>
                            <a:srgbClr val="E05206"/>
                          </a:solidFill>
                          <a:latin typeface="+mn-lt"/>
                        </a:rPr>
                        <a:t>00:47</a:t>
                      </a:r>
                      <a:endParaRPr lang="fr-FR" sz="700" b="0" i="0" u="none" strike="noStrike" dirty="0">
                        <a:solidFill>
                          <a:srgbClr val="E05206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</a:tr>
              <a:tr h="177745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i="0" u="none" strike="noStrike" dirty="0" err="1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Orgerus-Béhoust</a:t>
                      </a:r>
                      <a:endParaRPr lang="fr-FR" sz="700" b="0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0" i="0" u="none" strike="noStrike" dirty="0" smtClean="0">
                          <a:solidFill>
                            <a:srgbClr val="E05206"/>
                          </a:solidFill>
                          <a:latin typeface="+mn-lt"/>
                        </a:rPr>
                        <a:t>23:51</a:t>
                      </a:r>
                      <a:endParaRPr lang="fr-FR" sz="700" b="0" i="0" u="none" strike="noStrike" dirty="0">
                        <a:solidFill>
                          <a:srgbClr val="E05206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0" i="0" u="none" strike="noStrike" dirty="0" smtClean="0">
                          <a:solidFill>
                            <a:srgbClr val="E05206"/>
                          </a:solidFill>
                          <a:latin typeface="+mn-lt"/>
                        </a:rPr>
                        <a:t>00:51</a:t>
                      </a:r>
                      <a:endParaRPr lang="fr-FR" sz="700" b="0" i="0" u="none" strike="noStrike" dirty="0">
                        <a:solidFill>
                          <a:srgbClr val="E05206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</a:tr>
              <a:tr h="177745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i="0" u="none" strike="noStrike" dirty="0" err="1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Tacoignières-Richebourg</a:t>
                      </a:r>
                      <a:endParaRPr lang="fr-FR" sz="700" b="0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0" i="0" u="none" strike="noStrike" dirty="0" smtClean="0">
                          <a:solidFill>
                            <a:srgbClr val="E05206"/>
                          </a:solidFill>
                          <a:latin typeface="+mn-lt"/>
                        </a:rPr>
                        <a:t>23:55</a:t>
                      </a:r>
                      <a:endParaRPr lang="fr-FR" sz="700" b="0" i="0" u="none" strike="noStrike" dirty="0">
                        <a:solidFill>
                          <a:srgbClr val="E05206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0" i="0" u="none" strike="noStrike" dirty="0" smtClean="0">
                          <a:solidFill>
                            <a:srgbClr val="E05206"/>
                          </a:solidFill>
                          <a:latin typeface="+mn-lt"/>
                        </a:rPr>
                        <a:t>00:55</a:t>
                      </a:r>
                      <a:endParaRPr lang="fr-FR" sz="700" b="0" i="0" u="none" strike="noStrike" dirty="0">
                        <a:solidFill>
                          <a:srgbClr val="E05206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</a:tr>
              <a:tr h="177745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Houdan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0" i="0" u="none" strike="noStrike" dirty="0" smtClean="0">
                          <a:solidFill>
                            <a:srgbClr val="E05206"/>
                          </a:solidFill>
                          <a:latin typeface="+mn-lt"/>
                        </a:rPr>
                        <a:t>00:00</a:t>
                      </a:r>
                      <a:endParaRPr lang="fr-FR" sz="700" b="0" i="0" u="none" strike="noStrike" dirty="0">
                        <a:solidFill>
                          <a:srgbClr val="E05206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61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u="none" kern="1200" baseline="0" dirty="0">
                        <a:solidFill>
                          <a:srgbClr val="A100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0" i="0" u="none" strike="noStrike" dirty="0" smtClean="0">
                          <a:solidFill>
                            <a:srgbClr val="E05206"/>
                          </a:solidFill>
                          <a:latin typeface="+mn-lt"/>
                        </a:rPr>
                        <a:t>01:00</a:t>
                      </a:r>
                      <a:endParaRPr lang="fr-FR" sz="700" b="0" i="0" u="none" strike="noStrike" dirty="0">
                        <a:solidFill>
                          <a:srgbClr val="E05206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</a:tr>
              <a:tr h="177745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i="0" u="none" strike="noStrike" dirty="0" err="1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Marchezais-Broué</a:t>
                      </a:r>
                      <a:endParaRPr lang="fr-FR" sz="700" b="0" i="0" u="none" strike="noStrike" dirty="0" smtClean="0">
                        <a:solidFill>
                          <a:srgbClr val="3C373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0" i="0" u="none" strike="noStrike" dirty="0" smtClean="0">
                          <a:solidFill>
                            <a:srgbClr val="E05206"/>
                          </a:solidFill>
                          <a:latin typeface="+mn-lt"/>
                        </a:rPr>
                        <a:t>00:05</a:t>
                      </a:r>
                      <a:endParaRPr lang="fr-FR" sz="700" b="0" i="0" u="none" strike="noStrike" dirty="0">
                        <a:solidFill>
                          <a:srgbClr val="E05206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0" i="0" u="none" strike="noStrike" dirty="0" smtClean="0">
                          <a:solidFill>
                            <a:srgbClr val="E05206"/>
                          </a:solidFill>
                          <a:latin typeface="+mn-lt"/>
                        </a:rPr>
                        <a:t>01:05</a:t>
                      </a:r>
                      <a:endParaRPr lang="fr-FR" sz="700" b="0" i="0" u="none" strike="noStrike" dirty="0">
                        <a:solidFill>
                          <a:srgbClr val="E05206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</a:tr>
              <a:tr h="177745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1" i="0" u="none" strike="noStrike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</a:rPr>
                        <a:t>Dreux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 dirty="0" smtClean="0">
                          <a:solidFill>
                            <a:srgbClr val="E05206"/>
                          </a:solidFill>
                          <a:latin typeface="+mn-lt"/>
                        </a:rPr>
                        <a:t>00:13</a:t>
                      </a:r>
                      <a:endParaRPr lang="fr-FR" sz="700" b="1" i="0" u="none" strike="noStrike" dirty="0">
                        <a:solidFill>
                          <a:srgbClr val="E05206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700" b="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 dirty="0" smtClean="0">
                          <a:solidFill>
                            <a:srgbClr val="E05206"/>
                          </a:solidFill>
                          <a:latin typeface="+mn-lt"/>
                        </a:rPr>
                        <a:t>01:13</a:t>
                      </a:r>
                      <a:endParaRPr lang="fr-FR" sz="700" b="1" i="0" u="none" strike="noStrike" dirty="0">
                        <a:solidFill>
                          <a:srgbClr val="E05206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</a:tr>
              <a:tr h="274207">
                <a:tc>
                  <a:txBody>
                    <a:bodyPr/>
                    <a:lstStyle/>
                    <a:p>
                      <a:pPr marL="0" marR="0" indent="0" algn="l" defTabSz="91416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500" b="1" i="0" u="none" strike="noStrike" kern="1200" dirty="0" smtClean="0">
                          <a:solidFill>
                            <a:srgbClr val="3C373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Allongement du temps de parcours</a:t>
                      </a: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3C3732"/>
                        </a:solidFill>
                        <a:latin typeface="+mn-lt"/>
                      </a:endParaRPr>
                    </a:p>
                  </a:txBody>
                  <a:tcPr marL="7570" marR="7570" marT="7569" marB="0" anchor="ctr"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700" b="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700" b="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7D7D7"/>
                    </a:solidFill>
                  </a:tcPr>
                </a:tc>
              </a:tr>
            </a:tbl>
          </a:graphicData>
        </a:graphic>
      </p:graphicFrame>
      <p:sp>
        <p:nvSpPr>
          <p:cNvPr id="33" name="Espace réservé du texte 10"/>
          <p:cNvSpPr txBox="1">
            <a:spLocks/>
          </p:cNvSpPr>
          <p:nvPr/>
        </p:nvSpPr>
        <p:spPr>
          <a:xfrm>
            <a:off x="474555" y="3078732"/>
            <a:ext cx="6815245" cy="321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 anchor="ctr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fr-FR" sz="1100" b="1" u="none" baseline="0" dirty="0">
                <a:solidFill>
                  <a:srgbClr val="E05206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fr-FR" sz="1050" dirty="0" smtClean="0">
                <a:solidFill>
                  <a:srgbClr val="A1006B"/>
                </a:solidFill>
              </a:rPr>
              <a:t>  </a:t>
            </a:r>
            <a:r>
              <a:rPr lang="fr-FR" sz="1050" dirty="0" smtClean="0">
                <a:solidFill>
                  <a:schemeClr val="tx1"/>
                </a:solidFill>
              </a:rPr>
              <a:t>Stationnement de +10 mn en gare de Versailles Chantiers. </a:t>
            </a:r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1186" name="Chevron 1185"/>
          <p:cNvSpPr/>
          <p:nvPr/>
        </p:nvSpPr>
        <p:spPr bwMode="auto">
          <a:xfrm>
            <a:off x="3863758" y="1301786"/>
            <a:ext cx="180000" cy="144000"/>
          </a:xfrm>
          <a:prstGeom prst="chevron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16" tIns="45708" rIns="91416" bIns="45708" numCol="1" rtlCol="0" anchor="t" anchorCtr="0" compatLnSpc="1">
            <a:prstTxWarp prst="textNoShape">
              <a:avLst/>
            </a:prstTxWarp>
          </a:bodyPr>
          <a:lstStyle/>
          <a:p>
            <a:pPr defTabSz="914161"/>
            <a:r>
              <a:rPr lang="fr-FR" dirty="0" smtClean="0">
                <a:latin typeface="Arial" pitchFamily="34" charset="0"/>
              </a:rPr>
              <a:t>   </a:t>
            </a:r>
            <a:endParaRPr lang="fr-FR" dirty="0">
              <a:latin typeface="Arial" pitchFamily="34" charset="0"/>
            </a:endParaRPr>
          </a:p>
        </p:txBody>
      </p:sp>
      <p:pic>
        <p:nvPicPr>
          <p:cNvPr id="43" name="Picture 6" descr="picto_train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793" y="4478175"/>
            <a:ext cx="154537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8" name="Picture 6" descr="picto_train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260" y="4478175"/>
            <a:ext cx="154537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" name="Picture 6" descr="picto_train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091" y="4478175"/>
            <a:ext cx="154537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9" name="Groupe 38"/>
          <p:cNvGrpSpPr/>
          <p:nvPr/>
        </p:nvGrpSpPr>
        <p:grpSpPr>
          <a:xfrm>
            <a:off x="5075409" y="8634626"/>
            <a:ext cx="321489" cy="179519"/>
            <a:chOff x="6588224" y="1845087"/>
            <a:chExt cx="360000" cy="211847"/>
          </a:xfrm>
        </p:grpSpPr>
        <p:grpSp>
          <p:nvGrpSpPr>
            <p:cNvPr id="40" name="Groupe 39"/>
            <p:cNvGrpSpPr>
              <a:grpSpLocks noChangeAspect="1"/>
            </p:cNvGrpSpPr>
            <p:nvPr/>
          </p:nvGrpSpPr>
          <p:grpSpPr>
            <a:xfrm>
              <a:off x="6688716" y="1845087"/>
              <a:ext cx="151973" cy="198000"/>
              <a:chOff x="6688716" y="1845087"/>
              <a:chExt cx="279969" cy="364762"/>
            </a:xfrm>
          </p:grpSpPr>
          <p:sp>
            <p:nvSpPr>
              <p:cNvPr id="44" name="Ellipse 43"/>
              <p:cNvSpPr/>
              <p:nvPr/>
            </p:nvSpPr>
            <p:spPr>
              <a:xfrm>
                <a:off x="6688716" y="1929910"/>
                <a:ext cx="279969" cy="27993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9525"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45" name="Groupe 44"/>
              <p:cNvGrpSpPr/>
              <p:nvPr/>
            </p:nvGrpSpPr>
            <p:grpSpPr>
              <a:xfrm rot="21300000">
                <a:off x="6918090" y="1936834"/>
                <a:ext cx="33870" cy="25938"/>
                <a:chOff x="5188272" y="2024957"/>
                <a:chExt cx="217785" cy="166779"/>
              </a:xfrm>
            </p:grpSpPr>
            <p:sp>
              <p:nvSpPr>
                <p:cNvPr id="74" name="Rectangle à coins arrondis 73"/>
                <p:cNvSpPr/>
                <p:nvPr/>
              </p:nvSpPr>
              <p:spPr>
                <a:xfrm rot="2665520">
                  <a:off x="5188272" y="2083736"/>
                  <a:ext cx="108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5" name="Rectangle à coins arrondis 74"/>
                <p:cNvSpPr/>
                <p:nvPr/>
              </p:nvSpPr>
              <p:spPr>
                <a:xfrm rot="2665520">
                  <a:off x="5190057" y="2024957"/>
                  <a:ext cx="216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6" name="Groupe 45"/>
              <p:cNvGrpSpPr/>
              <p:nvPr/>
            </p:nvGrpSpPr>
            <p:grpSpPr>
              <a:xfrm rot="16620000">
                <a:off x="6706588" y="1934158"/>
                <a:ext cx="33870" cy="25938"/>
                <a:chOff x="5188272" y="2024957"/>
                <a:chExt cx="217785" cy="166779"/>
              </a:xfrm>
            </p:grpSpPr>
            <p:sp>
              <p:nvSpPr>
                <p:cNvPr id="72" name="Rectangle à coins arrondis 71"/>
                <p:cNvSpPr/>
                <p:nvPr/>
              </p:nvSpPr>
              <p:spPr>
                <a:xfrm rot="2665520">
                  <a:off x="5188272" y="2083736"/>
                  <a:ext cx="108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3" name="Rectangle à coins arrondis 72"/>
                <p:cNvSpPr/>
                <p:nvPr/>
              </p:nvSpPr>
              <p:spPr>
                <a:xfrm rot="2665520">
                  <a:off x="5190057" y="2024957"/>
                  <a:ext cx="216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7" name="Ellipse 46"/>
              <p:cNvSpPr/>
              <p:nvPr/>
            </p:nvSpPr>
            <p:spPr>
              <a:xfrm>
                <a:off x="6786710" y="1845087"/>
                <a:ext cx="83981" cy="83982"/>
              </a:xfrm>
              <a:prstGeom prst="ellipse">
                <a:avLst/>
              </a:prstGeom>
              <a:solidFill>
                <a:schemeClr val="bg1"/>
              </a:solidFill>
              <a:ln w="9525" cmpd="sng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9525">
                    <a:solidFill>
                      <a:schemeClr val="tx1"/>
                    </a:solidFill>
                  </a:ln>
                </a:endParaRPr>
              </a:p>
            </p:txBody>
          </p:sp>
          <p:grpSp>
            <p:nvGrpSpPr>
              <p:cNvPr id="48" name="Groupe 47"/>
              <p:cNvGrpSpPr/>
              <p:nvPr/>
            </p:nvGrpSpPr>
            <p:grpSpPr>
              <a:xfrm>
                <a:off x="6814011" y="1892737"/>
                <a:ext cx="28800" cy="36000"/>
                <a:chOff x="4482933" y="1607250"/>
                <a:chExt cx="252000" cy="323460"/>
              </a:xfrm>
            </p:grpSpPr>
            <p:sp>
              <p:nvSpPr>
                <p:cNvPr id="70" name="Rectangle à coins arrondis 69"/>
                <p:cNvSpPr/>
                <p:nvPr/>
              </p:nvSpPr>
              <p:spPr>
                <a:xfrm rot="68635">
                  <a:off x="4554003" y="1750710"/>
                  <a:ext cx="108000" cy="180000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1" name="Rectangle à coins arrondis 70"/>
                <p:cNvSpPr/>
                <p:nvPr/>
              </p:nvSpPr>
              <p:spPr>
                <a:xfrm rot="68635">
                  <a:off x="4482933" y="1607250"/>
                  <a:ext cx="252000" cy="144000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cxnSp>
            <p:nvCxnSpPr>
              <p:cNvPr id="49" name="Connecteur droit 48"/>
              <p:cNvCxnSpPr/>
              <p:nvPr/>
            </p:nvCxnSpPr>
            <p:spPr>
              <a:xfrm flipH="1">
                <a:off x="6829779" y="1949890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Connecteur droit 49"/>
              <p:cNvCxnSpPr/>
              <p:nvPr/>
            </p:nvCxnSpPr>
            <p:spPr>
              <a:xfrm rot="5400000" flipH="1">
                <a:off x="6943178" y="2054542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Connecteur droit 55"/>
              <p:cNvCxnSpPr/>
              <p:nvPr/>
            </p:nvCxnSpPr>
            <p:spPr>
              <a:xfrm rot="5400000" flipH="1">
                <a:off x="6719946" y="2054542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Connecteur droit 56"/>
              <p:cNvCxnSpPr/>
              <p:nvPr/>
            </p:nvCxnSpPr>
            <p:spPr>
              <a:xfrm flipH="1">
                <a:off x="6829791" y="2171558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Connecteur droit 58"/>
              <p:cNvCxnSpPr/>
              <p:nvPr/>
            </p:nvCxnSpPr>
            <p:spPr>
              <a:xfrm rot="1800000" flipH="1">
                <a:off x="6887037" y="1964763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Connecteur droit 59"/>
              <p:cNvCxnSpPr/>
              <p:nvPr/>
            </p:nvCxnSpPr>
            <p:spPr>
              <a:xfrm rot="3600000" flipH="1">
                <a:off x="6928293" y="2004637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Connecteur droit 60"/>
              <p:cNvCxnSpPr/>
              <p:nvPr/>
            </p:nvCxnSpPr>
            <p:spPr>
              <a:xfrm rot="19800000" flipH="1">
                <a:off x="6773687" y="1965214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Connecteur droit 61"/>
              <p:cNvCxnSpPr/>
              <p:nvPr/>
            </p:nvCxnSpPr>
            <p:spPr>
              <a:xfrm rot="18000000" flipH="1">
                <a:off x="6733419" y="2004637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Connecteur droit 62"/>
              <p:cNvCxnSpPr/>
              <p:nvPr/>
            </p:nvCxnSpPr>
            <p:spPr>
              <a:xfrm rot="19800000" flipH="1" flipV="1">
                <a:off x="6885912" y="2155583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Connecteur droit 65"/>
              <p:cNvCxnSpPr/>
              <p:nvPr/>
            </p:nvCxnSpPr>
            <p:spPr>
              <a:xfrm rot="18000000" flipH="1" flipV="1">
                <a:off x="6927168" y="2115709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Connecteur droit 66"/>
              <p:cNvCxnSpPr/>
              <p:nvPr/>
            </p:nvCxnSpPr>
            <p:spPr>
              <a:xfrm rot="1800000" flipH="1" flipV="1">
                <a:off x="6772562" y="2155132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Connecteur droit 67"/>
              <p:cNvCxnSpPr/>
              <p:nvPr/>
            </p:nvCxnSpPr>
            <p:spPr>
              <a:xfrm rot="3600000" flipH="1" flipV="1">
                <a:off x="6732294" y="2115709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1" name="ZoneTexte 40"/>
            <p:cNvSpPr txBox="1"/>
            <p:nvPr/>
          </p:nvSpPr>
          <p:spPr>
            <a:xfrm>
              <a:off x="6588224" y="1875334"/>
              <a:ext cx="360000" cy="18160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400" dirty="0" smtClean="0"/>
                <a:t>+10’</a:t>
              </a:r>
              <a:endParaRPr lang="fr-FR" sz="400" dirty="0"/>
            </a:p>
          </p:txBody>
        </p:sp>
      </p:grpSp>
      <p:grpSp>
        <p:nvGrpSpPr>
          <p:cNvPr id="76" name="Groupe 75"/>
          <p:cNvGrpSpPr/>
          <p:nvPr/>
        </p:nvGrpSpPr>
        <p:grpSpPr>
          <a:xfrm>
            <a:off x="4486123" y="8646217"/>
            <a:ext cx="321489" cy="179519"/>
            <a:chOff x="6588224" y="1845087"/>
            <a:chExt cx="360000" cy="211847"/>
          </a:xfrm>
        </p:grpSpPr>
        <p:grpSp>
          <p:nvGrpSpPr>
            <p:cNvPr id="77" name="Groupe 76"/>
            <p:cNvGrpSpPr>
              <a:grpSpLocks noChangeAspect="1"/>
            </p:cNvGrpSpPr>
            <p:nvPr/>
          </p:nvGrpSpPr>
          <p:grpSpPr>
            <a:xfrm>
              <a:off x="6688716" y="1845087"/>
              <a:ext cx="151973" cy="198000"/>
              <a:chOff x="6688716" y="1845087"/>
              <a:chExt cx="279969" cy="364762"/>
            </a:xfrm>
          </p:grpSpPr>
          <p:sp>
            <p:nvSpPr>
              <p:cNvPr id="79" name="Ellipse 78"/>
              <p:cNvSpPr/>
              <p:nvPr/>
            </p:nvSpPr>
            <p:spPr>
              <a:xfrm>
                <a:off x="6688716" y="1929910"/>
                <a:ext cx="279969" cy="27993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9525"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80" name="Groupe 79"/>
              <p:cNvGrpSpPr/>
              <p:nvPr/>
            </p:nvGrpSpPr>
            <p:grpSpPr>
              <a:xfrm rot="21300000">
                <a:off x="6918090" y="1936834"/>
                <a:ext cx="33870" cy="25938"/>
                <a:chOff x="5188272" y="2024957"/>
                <a:chExt cx="217785" cy="166779"/>
              </a:xfrm>
            </p:grpSpPr>
            <p:sp>
              <p:nvSpPr>
                <p:cNvPr id="100" name="Rectangle à coins arrondis 99"/>
                <p:cNvSpPr/>
                <p:nvPr/>
              </p:nvSpPr>
              <p:spPr>
                <a:xfrm rot="2665520">
                  <a:off x="5188272" y="2083736"/>
                  <a:ext cx="108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1" name="Rectangle à coins arrondis 100"/>
                <p:cNvSpPr/>
                <p:nvPr/>
              </p:nvSpPr>
              <p:spPr>
                <a:xfrm rot="2665520">
                  <a:off x="5190057" y="2024957"/>
                  <a:ext cx="216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81" name="Groupe 80"/>
              <p:cNvGrpSpPr/>
              <p:nvPr/>
            </p:nvGrpSpPr>
            <p:grpSpPr>
              <a:xfrm rot="16620000">
                <a:off x="6706588" y="1934158"/>
                <a:ext cx="33870" cy="25938"/>
                <a:chOff x="5188272" y="2024957"/>
                <a:chExt cx="217785" cy="166779"/>
              </a:xfrm>
            </p:grpSpPr>
            <p:sp>
              <p:nvSpPr>
                <p:cNvPr id="98" name="Rectangle à coins arrondis 97"/>
                <p:cNvSpPr/>
                <p:nvPr/>
              </p:nvSpPr>
              <p:spPr>
                <a:xfrm rot="2665520">
                  <a:off x="5188272" y="2083736"/>
                  <a:ext cx="108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9" name="Rectangle à coins arrondis 98"/>
                <p:cNvSpPr/>
                <p:nvPr/>
              </p:nvSpPr>
              <p:spPr>
                <a:xfrm rot="2665520">
                  <a:off x="5190057" y="2024957"/>
                  <a:ext cx="216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82" name="Ellipse 81"/>
              <p:cNvSpPr/>
              <p:nvPr/>
            </p:nvSpPr>
            <p:spPr>
              <a:xfrm>
                <a:off x="6786710" y="1845087"/>
                <a:ext cx="83981" cy="83982"/>
              </a:xfrm>
              <a:prstGeom prst="ellipse">
                <a:avLst/>
              </a:prstGeom>
              <a:solidFill>
                <a:schemeClr val="bg1"/>
              </a:solidFill>
              <a:ln w="9525" cmpd="sng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9525">
                    <a:solidFill>
                      <a:schemeClr val="tx1"/>
                    </a:solidFill>
                  </a:ln>
                </a:endParaRPr>
              </a:p>
            </p:txBody>
          </p:sp>
          <p:grpSp>
            <p:nvGrpSpPr>
              <p:cNvPr id="83" name="Groupe 82"/>
              <p:cNvGrpSpPr/>
              <p:nvPr/>
            </p:nvGrpSpPr>
            <p:grpSpPr>
              <a:xfrm>
                <a:off x="6814011" y="1892737"/>
                <a:ext cx="28800" cy="36000"/>
                <a:chOff x="4482933" y="1607250"/>
                <a:chExt cx="252000" cy="323460"/>
              </a:xfrm>
            </p:grpSpPr>
            <p:sp>
              <p:nvSpPr>
                <p:cNvPr id="96" name="Rectangle à coins arrondis 95"/>
                <p:cNvSpPr/>
                <p:nvPr/>
              </p:nvSpPr>
              <p:spPr>
                <a:xfrm rot="68635">
                  <a:off x="4554003" y="1750710"/>
                  <a:ext cx="108000" cy="180000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7" name="Rectangle à coins arrondis 96"/>
                <p:cNvSpPr/>
                <p:nvPr/>
              </p:nvSpPr>
              <p:spPr>
                <a:xfrm rot="68635">
                  <a:off x="4482933" y="1607250"/>
                  <a:ext cx="252000" cy="144000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cxnSp>
            <p:nvCxnSpPr>
              <p:cNvPr id="84" name="Connecteur droit 83"/>
              <p:cNvCxnSpPr/>
              <p:nvPr/>
            </p:nvCxnSpPr>
            <p:spPr>
              <a:xfrm flipH="1">
                <a:off x="6829779" y="1949890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5" name="Connecteur droit 84"/>
              <p:cNvCxnSpPr/>
              <p:nvPr/>
            </p:nvCxnSpPr>
            <p:spPr>
              <a:xfrm rot="5400000" flipH="1">
                <a:off x="6943178" y="2054542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Connecteur droit 85"/>
              <p:cNvCxnSpPr/>
              <p:nvPr/>
            </p:nvCxnSpPr>
            <p:spPr>
              <a:xfrm rot="5400000" flipH="1">
                <a:off x="6719946" y="2054542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Connecteur droit 86"/>
              <p:cNvCxnSpPr/>
              <p:nvPr/>
            </p:nvCxnSpPr>
            <p:spPr>
              <a:xfrm flipH="1">
                <a:off x="6829791" y="2171558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Connecteur droit 87"/>
              <p:cNvCxnSpPr/>
              <p:nvPr/>
            </p:nvCxnSpPr>
            <p:spPr>
              <a:xfrm rot="1800000" flipH="1">
                <a:off x="6887037" y="1964763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9" name="Connecteur droit 88"/>
              <p:cNvCxnSpPr/>
              <p:nvPr/>
            </p:nvCxnSpPr>
            <p:spPr>
              <a:xfrm rot="3600000" flipH="1">
                <a:off x="6928293" y="2004637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0" name="Connecteur droit 89"/>
              <p:cNvCxnSpPr/>
              <p:nvPr/>
            </p:nvCxnSpPr>
            <p:spPr>
              <a:xfrm rot="19800000" flipH="1">
                <a:off x="6773687" y="1965214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1" name="Connecteur droit 90"/>
              <p:cNvCxnSpPr/>
              <p:nvPr/>
            </p:nvCxnSpPr>
            <p:spPr>
              <a:xfrm rot="18000000" flipH="1">
                <a:off x="6733419" y="2004637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2" name="Connecteur droit 91"/>
              <p:cNvCxnSpPr/>
              <p:nvPr/>
            </p:nvCxnSpPr>
            <p:spPr>
              <a:xfrm rot="19800000" flipH="1" flipV="1">
                <a:off x="6885912" y="2155583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3" name="Connecteur droit 92"/>
              <p:cNvCxnSpPr/>
              <p:nvPr/>
            </p:nvCxnSpPr>
            <p:spPr>
              <a:xfrm rot="18000000" flipH="1" flipV="1">
                <a:off x="6927168" y="2115709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4" name="Connecteur droit 93"/>
              <p:cNvCxnSpPr/>
              <p:nvPr/>
            </p:nvCxnSpPr>
            <p:spPr>
              <a:xfrm rot="1800000" flipH="1" flipV="1">
                <a:off x="6772562" y="2155132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5" name="Connecteur droit 94"/>
              <p:cNvCxnSpPr/>
              <p:nvPr/>
            </p:nvCxnSpPr>
            <p:spPr>
              <a:xfrm rot="3600000" flipH="1" flipV="1">
                <a:off x="6732294" y="2115709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8" name="ZoneTexte 77"/>
            <p:cNvSpPr txBox="1"/>
            <p:nvPr/>
          </p:nvSpPr>
          <p:spPr>
            <a:xfrm>
              <a:off x="6588224" y="1875334"/>
              <a:ext cx="360000" cy="18160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400" dirty="0" smtClean="0"/>
                <a:t>+10’</a:t>
              </a:r>
              <a:endParaRPr lang="fr-FR" sz="400" dirty="0"/>
            </a:p>
          </p:txBody>
        </p:sp>
      </p:grpSp>
      <p:grpSp>
        <p:nvGrpSpPr>
          <p:cNvPr id="102" name="Groupe 101"/>
          <p:cNvGrpSpPr/>
          <p:nvPr/>
        </p:nvGrpSpPr>
        <p:grpSpPr>
          <a:xfrm>
            <a:off x="3863758" y="8644668"/>
            <a:ext cx="321489" cy="179519"/>
            <a:chOff x="6588224" y="1845087"/>
            <a:chExt cx="360000" cy="211847"/>
          </a:xfrm>
        </p:grpSpPr>
        <p:grpSp>
          <p:nvGrpSpPr>
            <p:cNvPr id="103" name="Groupe 102"/>
            <p:cNvGrpSpPr>
              <a:grpSpLocks noChangeAspect="1"/>
            </p:cNvGrpSpPr>
            <p:nvPr/>
          </p:nvGrpSpPr>
          <p:grpSpPr>
            <a:xfrm>
              <a:off x="6688716" y="1845087"/>
              <a:ext cx="151973" cy="198000"/>
              <a:chOff x="6688716" y="1845087"/>
              <a:chExt cx="279969" cy="364762"/>
            </a:xfrm>
          </p:grpSpPr>
          <p:sp>
            <p:nvSpPr>
              <p:cNvPr id="105" name="Ellipse 104"/>
              <p:cNvSpPr/>
              <p:nvPr/>
            </p:nvSpPr>
            <p:spPr>
              <a:xfrm>
                <a:off x="6688716" y="1929910"/>
                <a:ext cx="279969" cy="27993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9525"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06" name="Groupe 105"/>
              <p:cNvGrpSpPr/>
              <p:nvPr/>
            </p:nvGrpSpPr>
            <p:grpSpPr>
              <a:xfrm rot="21300000">
                <a:off x="6918090" y="1936834"/>
                <a:ext cx="33870" cy="25938"/>
                <a:chOff x="5188272" y="2024957"/>
                <a:chExt cx="217785" cy="166779"/>
              </a:xfrm>
            </p:grpSpPr>
            <p:sp>
              <p:nvSpPr>
                <p:cNvPr id="126" name="Rectangle à coins arrondis 125"/>
                <p:cNvSpPr/>
                <p:nvPr/>
              </p:nvSpPr>
              <p:spPr>
                <a:xfrm rot="2665520">
                  <a:off x="5188272" y="2083736"/>
                  <a:ext cx="108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7" name="Rectangle à coins arrondis 126"/>
                <p:cNvSpPr/>
                <p:nvPr/>
              </p:nvSpPr>
              <p:spPr>
                <a:xfrm rot="2665520">
                  <a:off x="5190057" y="2024957"/>
                  <a:ext cx="216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07" name="Groupe 106"/>
              <p:cNvGrpSpPr/>
              <p:nvPr/>
            </p:nvGrpSpPr>
            <p:grpSpPr>
              <a:xfrm rot="16620000">
                <a:off x="6706588" y="1934158"/>
                <a:ext cx="33870" cy="25938"/>
                <a:chOff x="5188272" y="2024957"/>
                <a:chExt cx="217785" cy="166779"/>
              </a:xfrm>
            </p:grpSpPr>
            <p:sp>
              <p:nvSpPr>
                <p:cNvPr id="124" name="Rectangle à coins arrondis 123"/>
                <p:cNvSpPr/>
                <p:nvPr/>
              </p:nvSpPr>
              <p:spPr>
                <a:xfrm rot="2665520">
                  <a:off x="5188272" y="2083736"/>
                  <a:ext cx="108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5" name="Rectangle à coins arrondis 124"/>
                <p:cNvSpPr/>
                <p:nvPr/>
              </p:nvSpPr>
              <p:spPr>
                <a:xfrm rot="2665520">
                  <a:off x="5190057" y="2024957"/>
                  <a:ext cx="216000" cy="108000"/>
                </a:xfrm>
                <a:prstGeom prst="roundRect">
                  <a:avLst/>
                </a:prstGeom>
                <a:solidFill>
                  <a:srgbClr val="4D4F53"/>
                </a:solidFill>
                <a:ln w="317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08" name="Ellipse 107"/>
              <p:cNvSpPr/>
              <p:nvPr/>
            </p:nvSpPr>
            <p:spPr>
              <a:xfrm>
                <a:off x="6786710" y="1845087"/>
                <a:ext cx="83981" cy="83982"/>
              </a:xfrm>
              <a:prstGeom prst="ellipse">
                <a:avLst/>
              </a:prstGeom>
              <a:solidFill>
                <a:schemeClr val="bg1"/>
              </a:solidFill>
              <a:ln w="9525" cmpd="sng">
                <a:solidFill>
                  <a:srgbClr val="4D4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 w="9525">
                    <a:solidFill>
                      <a:schemeClr val="tx1"/>
                    </a:solidFill>
                  </a:ln>
                </a:endParaRPr>
              </a:p>
            </p:txBody>
          </p:sp>
          <p:grpSp>
            <p:nvGrpSpPr>
              <p:cNvPr id="109" name="Groupe 108"/>
              <p:cNvGrpSpPr/>
              <p:nvPr/>
            </p:nvGrpSpPr>
            <p:grpSpPr>
              <a:xfrm>
                <a:off x="6814011" y="1892737"/>
                <a:ext cx="28800" cy="36000"/>
                <a:chOff x="4482933" y="1607250"/>
                <a:chExt cx="252000" cy="323460"/>
              </a:xfrm>
            </p:grpSpPr>
            <p:sp>
              <p:nvSpPr>
                <p:cNvPr id="122" name="Rectangle à coins arrondis 121"/>
                <p:cNvSpPr/>
                <p:nvPr/>
              </p:nvSpPr>
              <p:spPr>
                <a:xfrm rot="68635">
                  <a:off x="4554003" y="1750710"/>
                  <a:ext cx="108000" cy="180000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3" name="Rectangle à coins arrondis 122"/>
                <p:cNvSpPr/>
                <p:nvPr/>
              </p:nvSpPr>
              <p:spPr>
                <a:xfrm rot="68635">
                  <a:off x="4482933" y="1607250"/>
                  <a:ext cx="252000" cy="144000"/>
                </a:xfrm>
                <a:prstGeom prst="roundRect">
                  <a:avLst/>
                </a:prstGeom>
                <a:solidFill>
                  <a:srgbClr val="4D4F53"/>
                </a:solidFill>
                <a:ln w="0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cxnSp>
            <p:nvCxnSpPr>
              <p:cNvPr id="110" name="Connecteur droit 109"/>
              <p:cNvCxnSpPr/>
              <p:nvPr/>
            </p:nvCxnSpPr>
            <p:spPr>
              <a:xfrm flipH="1">
                <a:off x="6829779" y="1949890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1" name="Connecteur droit 110"/>
              <p:cNvCxnSpPr/>
              <p:nvPr/>
            </p:nvCxnSpPr>
            <p:spPr>
              <a:xfrm rot="5400000" flipH="1">
                <a:off x="6943178" y="2054542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2" name="Connecteur droit 111"/>
              <p:cNvCxnSpPr/>
              <p:nvPr/>
            </p:nvCxnSpPr>
            <p:spPr>
              <a:xfrm rot="5400000" flipH="1">
                <a:off x="6719946" y="2054542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3" name="Connecteur droit 112"/>
              <p:cNvCxnSpPr/>
              <p:nvPr/>
            </p:nvCxnSpPr>
            <p:spPr>
              <a:xfrm flipH="1">
                <a:off x="6829791" y="2171558"/>
                <a:ext cx="0" cy="22395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4" name="Connecteur droit 113"/>
              <p:cNvCxnSpPr/>
              <p:nvPr/>
            </p:nvCxnSpPr>
            <p:spPr>
              <a:xfrm rot="1800000" flipH="1">
                <a:off x="6887037" y="1964763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5" name="Connecteur droit 114"/>
              <p:cNvCxnSpPr/>
              <p:nvPr/>
            </p:nvCxnSpPr>
            <p:spPr>
              <a:xfrm rot="3600000" flipH="1">
                <a:off x="6928293" y="2004637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6" name="Connecteur droit 115"/>
              <p:cNvCxnSpPr/>
              <p:nvPr/>
            </p:nvCxnSpPr>
            <p:spPr>
              <a:xfrm rot="19800000" flipH="1">
                <a:off x="6773687" y="1965214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7" name="Connecteur droit 116"/>
              <p:cNvCxnSpPr/>
              <p:nvPr/>
            </p:nvCxnSpPr>
            <p:spPr>
              <a:xfrm rot="18000000" flipH="1">
                <a:off x="6733419" y="2004637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8" name="Connecteur droit 117"/>
              <p:cNvCxnSpPr/>
              <p:nvPr/>
            </p:nvCxnSpPr>
            <p:spPr>
              <a:xfrm rot="19800000" flipH="1" flipV="1">
                <a:off x="6885912" y="2155583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9" name="Connecteur droit 118"/>
              <p:cNvCxnSpPr/>
              <p:nvPr/>
            </p:nvCxnSpPr>
            <p:spPr>
              <a:xfrm rot="18000000" flipH="1" flipV="1">
                <a:off x="6927168" y="2115709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0" name="Connecteur droit 119"/>
              <p:cNvCxnSpPr/>
              <p:nvPr/>
            </p:nvCxnSpPr>
            <p:spPr>
              <a:xfrm rot="1800000" flipH="1" flipV="1">
                <a:off x="6772562" y="2155132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1" name="Connecteur droit 120"/>
              <p:cNvCxnSpPr/>
              <p:nvPr/>
            </p:nvCxnSpPr>
            <p:spPr>
              <a:xfrm rot="3600000" flipH="1" flipV="1">
                <a:off x="6732294" y="2115709"/>
                <a:ext cx="0" cy="16796"/>
              </a:xfrm>
              <a:prstGeom prst="line">
                <a:avLst/>
              </a:prstGeom>
              <a:ln w="3175">
                <a:solidFill>
                  <a:srgbClr val="4D4F5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4" name="ZoneTexte 103"/>
            <p:cNvSpPr txBox="1"/>
            <p:nvPr/>
          </p:nvSpPr>
          <p:spPr>
            <a:xfrm>
              <a:off x="6588224" y="1875334"/>
              <a:ext cx="360000" cy="18160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400" dirty="0" smtClean="0"/>
                <a:t>+10’</a:t>
              </a:r>
              <a:endParaRPr lang="fr-FR" sz="400" dirty="0"/>
            </a:p>
          </p:txBody>
        </p:sp>
      </p:grpSp>
      <p:sp>
        <p:nvSpPr>
          <p:cNvPr id="129" name="Chevron 128"/>
          <p:cNvSpPr/>
          <p:nvPr/>
        </p:nvSpPr>
        <p:spPr bwMode="auto">
          <a:xfrm>
            <a:off x="6289738" y="1301786"/>
            <a:ext cx="180000" cy="144000"/>
          </a:xfrm>
          <a:prstGeom prst="chevron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16" tIns="45708" rIns="91416" bIns="45708" numCol="1" rtlCol="0" anchor="t" anchorCtr="0" compatLnSpc="1">
            <a:prstTxWarp prst="textNoShape">
              <a:avLst/>
            </a:prstTxWarp>
          </a:bodyPr>
          <a:lstStyle/>
          <a:p>
            <a:pPr defTabSz="914161"/>
            <a:r>
              <a:rPr lang="fr-FR" dirty="0" smtClean="0">
                <a:latin typeface="Arial" pitchFamily="34" charset="0"/>
              </a:rPr>
              <a:t>   </a:t>
            </a:r>
            <a:endParaRPr lang="fr-FR" dirty="0">
              <a:latin typeface="Arial" pitchFamily="34" charset="0"/>
            </a:endParaRPr>
          </a:p>
        </p:txBody>
      </p:sp>
      <p:sp>
        <p:nvSpPr>
          <p:cNvPr id="130" name="Triangle isocèle 129"/>
          <p:cNvSpPr/>
          <p:nvPr/>
        </p:nvSpPr>
        <p:spPr bwMode="auto">
          <a:xfrm rot="5400000">
            <a:off x="4176000" y="3672000"/>
            <a:ext cx="100310" cy="108000"/>
          </a:xfrm>
          <a:prstGeom prst="triangle">
            <a:avLst/>
          </a:prstGeom>
          <a:solidFill>
            <a:srgbClr val="E05206"/>
          </a:solidFill>
          <a:ln w="9525" cap="flat" cmpd="sng" algn="ctr">
            <a:solidFill>
              <a:srgbClr val="E0520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16" tIns="45708" rIns="91416" bIns="45708" numCol="1" rtlCol="0" anchor="t" anchorCtr="0" compatLnSpc="1">
            <a:prstTxWarp prst="textNoShape">
              <a:avLst/>
            </a:prstTxWarp>
          </a:bodyPr>
          <a:lstStyle/>
          <a:p>
            <a:pPr defTabSz="914161"/>
            <a:r>
              <a:rPr lang="fr-FR" dirty="0">
                <a:latin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</a:rPr>
              <a:t>  </a:t>
            </a:r>
            <a:endParaRPr lang="fr-FR" dirty="0">
              <a:latin typeface="Arial" pitchFamily="34" charset="0"/>
            </a:endParaRPr>
          </a:p>
        </p:txBody>
      </p:sp>
      <p:pic>
        <p:nvPicPr>
          <p:cNvPr id="131" name="Picture 6" descr="picto_train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196" y="3167351"/>
            <a:ext cx="154537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2" name="Espace réservé du texte 4"/>
          <p:cNvSpPr txBox="1">
            <a:spLocks/>
          </p:cNvSpPr>
          <p:nvPr/>
        </p:nvSpPr>
        <p:spPr>
          <a:xfrm>
            <a:off x="397343" y="1933384"/>
            <a:ext cx="4631956" cy="551024"/>
          </a:xfrm>
          <a:prstGeom prst="rect">
            <a:avLst/>
          </a:prstGeom>
        </p:spPr>
        <p:txBody>
          <a:bodyPr lIns="91416" tIns="45708" rIns="91416" bIns="45708" anchor="ctr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b="1" baseline="0">
                <a:solidFill>
                  <a:srgbClr val="E0520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fr-FR" sz="1100" dirty="0" smtClean="0"/>
              <a:t>NUITS* DU LUNDI  29 /MARDI 30 JUIN  AU VENDREDI 03/SAMEDI 04 JUILLET  2015</a:t>
            </a:r>
            <a:r>
              <a:rPr lang="fr-FR" sz="1200" dirty="0" smtClean="0"/>
              <a:t>. </a:t>
            </a:r>
          </a:p>
          <a:p>
            <a:r>
              <a:rPr lang="fr-FR" sz="600" dirty="0" smtClean="0"/>
              <a:t>* À partir de 22h55.</a:t>
            </a:r>
          </a:p>
        </p:txBody>
      </p:sp>
      <p:pic>
        <p:nvPicPr>
          <p:cNvPr id="133" name="Image 1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157" y="1920345"/>
            <a:ext cx="1101600" cy="893030"/>
          </a:xfrm>
          <a:prstGeom prst="rect">
            <a:avLst/>
          </a:prstGeom>
        </p:spPr>
      </p:pic>
      <p:pic>
        <p:nvPicPr>
          <p:cNvPr id="134" name="Image 1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938" y="1912425"/>
            <a:ext cx="1101531" cy="8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74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Nouvelle présentation_Pas de Flash code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Geneva"/>
        <a:cs typeface=""/>
      </a:majorFont>
      <a:minorFont>
        <a:latin typeface="Arial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Geneva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Geneva" pitchFamily="1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3698</TotalTime>
  <Words>143</Words>
  <Application>Microsoft Office PowerPoint</Application>
  <PresentationFormat>Personnalisé</PresentationFormat>
  <Paragraphs>74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3_Nouvelle présentation_Pas de Flash code</vt:lpstr>
      <vt:lpstr>AXE PARIS-MONTPARNASSE      PLAISIR-GRIGNON     DREUX </vt:lpstr>
    </vt:vector>
  </TitlesOfParts>
  <Company>pat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</dc:creator>
  <cp:lastModifiedBy>6802964b</cp:lastModifiedBy>
  <cp:revision>282</cp:revision>
  <cp:lastPrinted>2015-06-10T06:28:28Z</cp:lastPrinted>
  <dcterms:created xsi:type="dcterms:W3CDTF">2012-06-29T08:54:12Z</dcterms:created>
  <dcterms:modified xsi:type="dcterms:W3CDTF">2015-06-10T07:11:28Z</dcterms:modified>
</cp:coreProperties>
</file>