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7561263" cy="10693400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522"/>
    <a:srgbClr val="3C3732"/>
    <a:srgbClr val="414042"/>
    <a:srgbClr val="938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3" autoAdjust="0"/>
    <p:restoredTop sz="69873" autoAdjust="0"/>
  </p:normalViewPr>
  <p:slideViewPr>
    <p:cSldViewPr>
      <p:cViewPr>
        <p:scale>
          <a:sx n="110" d="100"/>
          <a:sy n="110" d="100"/>
        </p:scale>
        <p:origin x="-672" y="28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18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8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6" t="8974" r="11520" b="24570"/>
          <a:stretch>
            <a:fillRect/>
          </a:stretch>
        </p:blipFill>
        <p:spPr bwMode="auto">
          <a:xfrm>
            <a:off x="6516688" y="361952"/>
            <a:ext cx="703262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50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6" name="Picture 38" descr="D:\Documents\8506619A\Desktop\Hélène GODA\2. Documents SNCF\2.2 Images\Ligne N&amp;U\LOGOS U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6" t="8224" r="25536" b="16579"/>
          <a:stretch>
            <a:fillRect/>
          </a:stretch>
        </p:blipFill>
        <p:spPr bwMode="auto">
          <a:xfrm>
            <a:off x="6554694" y="388284"/>
            <a:ext cx="6429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23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 hasCustomPrompt="1"/>
          </p:nvPr>
        </p:nvSpPr>
        <p:spPr>
          <a:xfrm>
            <a:off x="409577" y="1212851"/>
            <a:ext cx="6753225" cy="666750"/>
          </a:xfrm>
          <a:prstGeom prst="rect">
            <a:avLst/>
          </a:prstGeom>
          <a:solidFill>
            <a:srgbClr val="E05206"/>
          </a:solidFill>
        </p:spPr>
        <p:txBody>
          <a:bodyPr lIns="91416" tIns="45708" rIns="91416" bIns="45708" anchor="ctr"/>
          <a:lstStyle>
            <a:lvl1pPr algn="l">
              <a:defRPr sz="2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smtClean="0"/>
              <a:t>INDIQUER L’AXE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t="10940" r="15563" b="27440"/>
          <a:stretch/>
        </p:blipFill>
        <p:spPr>
          <a:xfrm>
            <a:off x="5603179" y="414379"/>
            <a:ext cx="707061" cy="71601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8" t="9896" r="27333" b="19507"/>
          <a:stretch/>
        </p:blipFill>
        <p:spPr>
          <a:xfrm>
            <a:off x="6449192" y="427826"/>
            <a:ext cx="713610" cy="7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1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4" y="9587975"/>
            <a:ext cx="7348220" cy="990306"/>
          </a:xfrm>
          <a:prstGeom prst="rect">
            <a:avLst/>
          </a:prstGeom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0" y="0"/>
            <a:ext cx="7534275" cy="279400"/>
            <a:chOff x="4153" y="9899"/>
            <a:chExt cx="11865" cy="361"/>
          </a:xfrm>
        </p:grpSpPr>
        <p:sp>
          <p:nvSpPr>
            <p:cNvPr id="9" name="Freeform 21"/>
            <p:cNvSpPr>
              <a:spLocks/>
            </p:cNvSpPr>
            <p:nvPr userDrawn="1"/>
          </p:nvSpPr>
          <p:spPr bwMode="auto">
            <a:xfrm>
              <a:off x="750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22"/>
            <p:cNvSpPr>
              <a:spLocks/>
            </p:cNvSpPr>
            <p:nvPr userDrawn="1"/>
          </p:nvSpPr>
          <p:spPr bwMode="auto">
            <a:xfrm>
              <a:off x="798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23"/>
            <p:cNvSpPr>
              <a:spLocks/>
            </p:cNvSpPr>
            <p:nvPr userDrawn="1"/>
          </p:nvSpPr>
          <p:spPr bwMode="auto">
            <a:xfrm>
              <a:off x="7026" y="9899"/>
              <a:ext cx="340" cy="361"/>
            </a:xfrm>
            <a:custGeom>
              <a:avLst/>
              <a:gdLst>
                <a:gd name="T0" fmla="*/ 0 w 339"/>
                <a:gd name="T1" fmla="*/ 361 h 361"/>
                <a:gd name="T2" fmla="*/ 214 w 339"/>
                <a:gd name="T3" fmla="*/ 361 h 361"/>
                <a:gd name="T4" fmla="*/ 341 w 339"/>
                <a:gd name="T5" fmla="*/ 0 h 361"/>
                <a:gd name="T6" fmla="*/ 122 w 339"/>
                <a:gd name="T7" fmla="*/ 0 h 361"/>
                <a:gd name="T8" fmla="*/ 0 w 339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" h="361">
                  <a:moveTo>
                    <a:pt x="0" y="361"/>
                  </a:moveTo>
                  <a:lnTo>
                    <a:pt x="212" y="361"/>
                  </a:lnTo>
                  <a:lnTo>
                    <a:pt x="339" y="0"/>
                  </a:lnTo>
                  <a:lnTo>
                    <a:pt x="12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 userDrawn="1"/>
          </p:nvSpPr>
          <p:spPr bwMode="auto">
            <a:xfrm>
              <a:off x="990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 userDrawn="1"/>
          </p:nvSpPr>
          <p:spPr bwMode="auto">
            <a:xfrm>
              <a:off x="894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9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26"/>
            <p:cNvSpPr>
              <a:spLocks/>
            </p:cNvSpPr>
            <p:nvPr userDrawn="1"/>
          </p:nvSpPr>
          <p:spPr bwMode="auto">
            <a:xfrm>
              <a:off x="942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14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 userDrawn="1"/>
          </p:nvSpPr>
          <p:spPr bwMode="auto">
            <a:xfrm>
              <a:off x="463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4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28"/>
            <p:cNvSpPr>
              <a:spLocks/>
            </p:cNvSpPr>
            <p:nvPr userDrawn="1"/>
          </p:nvSpPr>
          <p:spPr bwMode="auto">
            <a:xfrm>
              <a:off x="415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29"/>
            <p:cNvSpPr>
              <a:spLocks/>
            </p:cNvSpPr>
            <p:nvPr userDrawn="1"/>
          </p:nvSpPr>
          <p:spPr bwMode="auto">
            <a:xfrm>
              <a:off x="511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9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30"/>
            <p:cNvSpPr>
              <a:spLocks/>
            </p:cNvSpPr>
            <p:nvPr userDrawn="1"/>
          </p:nvSpPr>
          <p:spPr bwMode="auto">
            <a:xfrm>
              <a:off x="55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199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01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31"/>
            <p:cNvSpPr>
              <a:spLocks/>
            </p:cNvSpPr>
            <p:nvPr userDrawn="1"/>
          </p:nvSpPr>
          <p:spPr bwMode="auto">
            <a:xfrm>
              <a:off x="606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32"/>
            <p:cNvSpPr>
              <a:spLocks/>
            </p:cNvSpPr>
            <p:nvPr userDrawn="1"/>
          </p:nvSpPr>
          <p:spPr bwMode="auto">
            <a:xfrm>
              <a:off x="6546" y="9899"/>
              <a:ext cx="342" cy="361"/>
            </a:xfrm>
            <a:custGeom>
              <a:avLst/>
              <a:gdLst>
                <a:gd name="T0" fmla="*/ 0 w 343"/>
                <a:gd name="T1" fmla="*/ 361 h 361"/>
                <a:gd name="T2" fmla="*/ 209 w 343"/>
                <a:gd name="T3" fmla="*/ 361 h 361"/>
                <a:gd name="T4" fmla="*/ 341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33"/>
            <p:cNvSpPr>
              <a:spLocks/>
            </p:cNvSpPr>
            <p:nvPr userDrawn="1"/>
          </p:nvSpPr>
          <p:spPr bwMode="auto">
            <a:xfrm>
              <a:off x="8463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34"/>
            <p:cNvSpPr>
              <a:spLocks/>
            </p:cNvSpPr>
            <p:nvPr userDrawn="1"/>
          </p:nvSpPr>
          <p:spPr bwMode="auto">
            <a:xfrm>
              <a:off x="1423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35"/>
            <p:cNvSpPr>
              <a:spLocks/>
            </p:cNvSpPr>
            <p:nvPr userDrawn="1"/>
          </p:nvSpPr>
          <p:spPr bwMode="auto">
            <a:xfrm>
              <a:off x="1375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10 w 338"/>
                <a:gd name="T3" fmla="*/ 361 h 361"/>
                <a:gd name="T4" fmla="*/ 336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2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36"/>
            <p:cNvSpPr>
              <a:spLocks/>
            </p:cNvSpPr>
            <p:nvPr userDrawn="1"/>
          </p:nvSpPr>
          <p:spPr bwMode="auto">
            <a:xfrm>
              <a:off x="1471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37"/>
            <p:cNvSpPr>
              <a:spLocks/>
            </p:cNvSpPr>
            <p:nvPr userDrawn="1"/>
          </p:nvSpPr>
          <p:spPr bwMode="auto">
            <a:xfrm>
              <a:off x="15673" y="9899"/>
              <a:ext cx="345" cy="361"/>
            </a:xfrm>
            <a:custGeom>
              <a:avLst/>
              <a:gdLst>
                <a:gd name="T0" fmla="*/ 127 w 344"/>
                <a:gd name="T1" fmla="*/ 0 h 361"/>
                <a:gd name="T2" fmla="*/ 0 w 344"/>
                <a:gd name="T3" fmla="*/ 361 h 361"/>
                <a:gd name="T4" fmla="*/ 214 w 344"/>
                <a:gd name="T5" fmla="*/ 361 h 361"/>
                <a:gd name="T6" fmla="*/ 346 w 344"/>
                <a:gd name="T7" fmla="*/ 0 h 361"/>
                <a:gd name="T8" fmla="*/ 127 w 344"/>
                <a:gd name="T9" fmla="*/ 0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127" y="0"/>
                  </a:moveTo>
                  <a:lnTo>
                    <a:pt x="0" y="361"/>
                  </a:ln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38"/>
            <p:cNvSpPr>
              <a:spLocks/>
            </p:cNvSpPr>
            <p:nvPr userDrawn="1"/>
          </p:nvSpPr>
          <p:spPr bwMode="auto">
            <a:xfrm>
              <a:off x="10386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39"/>
            <p:cNvSpPr>
              <a:spLocks/>
            </p:cNvSpPr>
            <p:nvPr userDrawn="1"/>
          </p:nvSpPr>
          <p:spPr bwMode="auto">
            <a:xfrm>
              <a:off x="13271" y="9899"/>
              <a:ext cx="337" cy="361"/>
            </a:xfrm>
            <a:custGeom>
              <a:avLst/>
              <a:gdLst>
                <a:gd name="T0" fmla="*/ 0 w 338"/>
                <a:gd name="T1" fmla="*/ 361 h 361"/>
                <a:gd name="T2" fmla="*/ 209 w 338"/>
                <a:gd name="T3" fmla="*/ 361 h 361"/>
                <a:gd name="T4" fmla="*/ 336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40"/>
            <p:cNvSpPr>
              <a:spLocks/>
            </p:cNvSpPr>
            <p:nvPr userDrawn="1"/>
          </p:nvSpPr>
          <p:spPr bwMode="auto">
            <a:xfrm>
              <a:off x="15193" y="9899"/>
              <a:ext cx="345" cy="361"/>
            </a:xfrm>
            <a:custGeom>
              <a:avLst/>
              <a:gdLst>
                <a:gd name="T0" fmla="*/ 0 w 343"/>
                <a:gd name="T1" fmla="*/ 361 h 361"/>
                <a:gd name="T2" fmla="*/ 213 w 343"/>
                <a:gd name="T3" fmla="*/ 361 h 361"/>
                <a:gd name="T4" fmla="*/ 347 w 343"/>
                <a:gd name="T5" fmla="*/ 0 h 361"/>
                <a:gd name="T6" fmla="*/ 128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41"/>
            <p:cNvSpPr>
              <a:spLocks/>
            </p:cNvSpPr>
            <p:nvPr userDrawn="1"/>
          </p:nvSpPr>
          <p:spPr bwMode="auto">
            <a:xfrm>
              <a:off x="1134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42"/>
            <p:cNvSpPr>
              <a:spLocks/>
            </p:cNvSpPr>
            <p:nvPr userDrawn="1"/>
          </p:nvSpPr>
          <p:spPr bwMode="auto">
            <a:xfrm>
              <a:off x="1086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" name="Freeform 43"/>
            <p:cNvSpPr>
              <a:spLocks/>
            </p:cNvSpPr>
            <p:nvPr userDrawn="1"/>
          </p:nvSpPr>
          <p:spPr bwMode="auto">
            <a:xfrm>
              <a:off x="1182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3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3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2" name="Freeform 44"/>
            <p:cNvSpPr>
              <a:spLocks/>
            </p:cNvSpPr>
            <p:nvPr userDrawn="1"/>
          </p:nvSpPr>
          <p:spPr bwMode="auto">
            <a:xfrm>
              <a:off x="12308" y="9899"/>
              <a:ext cx="345" cy="361"/>
            </a:xfrm>
            <a:custGeom>
              <a:avLst/>
              <a:gdLst>
                <a:gd name="T0" fmla="*/ 0 w 344"/>
                <a:gd name="T1" fmla="*/ 361 h 361"/>
                <a:gd name="T2" fmla="*/ 219 w 344"/>
                <a:gd name="T3" fmla="*/ 361 h 361"/>
                <a:gd name="T4" fmla="*/ 346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Freeform 45"/>
            <p:cNvSpPr>
              <a:spLocks/>
            </p:cNvSpPr>
            <p:nvPr userDrawn="1"/>
          </p:nvSpPr>
          <p:spPr bwMode="auto">
            <a:xfrm>
              <a:off x="12796" y="9899"/>
              <a:ext cx="332" cy="361"/>
            </a:xfrm>
            <a:custGeom>
              <a:avLst/>
              <a:gdLst>
                <a:gd name="T0" fmla="*/ 0 w 333"/>
                <a:gd name="T1" fmla="*/ 361 h 361"/>
                <a:gd name="T2" fmla="*/ 210 w 333"/>
                <a:gd name="T3" fmla="*/ 361 h 361"/>
                <a:gd name="T4" fmla="*/ 331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12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4" name="Picture 5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81003"/>
            <a:ext cx="32639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ctr" defTabSz="3338513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338513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2pPr>
      <a:lvl3pPr algn="ctr" defTabSz="3338513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3pPr>
      <a:lvl4pPr algn="ctr" defTabSz="3338513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4pPr>
      <a:lvl5pPr algn="ctr" defTabSz="3338513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5pPr>
      <a:lvl6pPr marL="457200" algn="ctr" defTabSz="3340100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6pPr>
      <a:lvl7pPr marL="914400" algn="ctr" defTabSz="3340100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7pPr>
      <a:lvl8pPr marL="1371600" algn="ctr" defTabSz="3340100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8pPr>
      <a:lvl9pPr marL="1828800" algn="ctr" defTabSz="3340100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9pPr>
    </p:titleStyle>
    <p:bodyStyle>
      <a:lvl1pPr marL="1252538" indent="-1252538" algn="l" defTabSz="3338513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+mn-cs"/>
        </a:defRPr>
      </a:lvl1pPr>
      <a:lvl2pPr marL="2713038" indent="-1042988" algn="l" defTabSz="3338513" rtl="0" eaLnBrk="0" fontAlgn="base" hangingPunct="0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</a:defRPr>
      </a:lvl2pPr>
      <a:lvl3pPr marL="4173538" indent="-835025" algn="l" defTabSz="3338513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</a:defRPr>
      </a:lvl3pPr>
      <a:lvl4pPr marL="5842000" indent="-833438" algn="l" defTabSz="3338513" rtl="0" eaLnBrk="0" fontAlgn="base" hangingPunct="0">
        <a:spcBef>
          <a:spcPct val="20000"/>
        </a:spcBef>
        <a:spcAft>
          <a:spcPct val="0"/>
        </a:spcAft>
        <a:buChar char="–"/>
        <a:defRPr sz="7300">
          <a:solidFill>
            <a:schemeClr val="tx1"/>
          </a:solidFill>
          <a:latin typeface="+mn-lt"/>
        </a:defRPr>
      </a:lvl4pPr>
      <a:lvl5pPr marL="7512050" indent="-835025" algn="l" defTabSz="3338513" rtl="0" eaLnBrk="0" fontAlgn="base" hangingPunct="0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5pPr>
      <a:lvl6pPr marL="7970838" indent="-835025" algn="l" defTabSz="3340100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6pPr>
      <a:lvl7pPr marL="8428038" indent="-835025" algn="l" defTabSz="3340100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7pPr>
      <a:lvl8pPr marL="8885238" indent="-835025" algn="l" defTabSz="3340100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8pPr>
      <a:lvl9pPr marL="9342438" indent="-835025" algn="l" defTabSz="3340100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815" y="2034332"/>
            <a:ext cx="1762453" cy="1440000"/>
          </a:xfrm>
          <a:prstGeom prst="rect">
            <a:avLst/>
          </a:prstGeom>
        </p:spPr>
      </p:pic>
      <p:sp>
        <p:nvSpPr>
          <p:cNvPr id="2063" name="Rectangle 62"/>
          <p:cNvSpPr>
            <a:spLocks noChangeArrowheads="1"/>
          </p:cNvSpPr>
          <p:nvPr/>
        </p:nvSpPr>
        <p:spPr bwMode="auto">
          <a:xfrm>
            <a:off x="6501329" y="9771062"/>
            <a:ext cx="8651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" rIns="18000">
            <a:spAutoFit/>
          </a:bodyPr>
          <a:lstStyle>
            <a:lvl1pPr defTabSz="3338513" eaLnBrk="0" hangingPunct="0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3338513" eaLnBrk="0" hangingPunct="0">
              <a:spcBef>
                <a:spcPct val="20000"/>
              </a:spcBef>
              <a:buChar char="–"/>
              <a:defRPr sz="10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3338513" eaLnBrk="0" hangingPunct="0">
              <a:spcBef>
                <a:spcPct val="20000"/>
              </a:spcBef>
              <a:buChar char="•"/>
              <a:defRPr sz="8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3338513" eaLnBrk="0" hangingPunct="0">
              <a:spcBef>
                <a:spcPct val="20000"/>
              </a:spcBef>
              <a:buChar char="–"/>
              <a:defRPr sz="73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3338513" eaLnBrk="0" hangingPunct="0">
              <a:spcBef>
                <a:spcPct val="20000"/>
              </a:spcBef>
              <a:buChar char="»"/>
              <a:defRPr sz="73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3338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3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3338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3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3338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3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3338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600" dirty="0">
                <a:solidFill>
                  <a:schemeClr val="bg2"/>
                </a:solidFill>
              </a:rPr>
              <a:t>PRG 2015 </a:t>
            </a:r>
            <a:r>
              <a:rPr lang="fr-FR" altLang="fr-FR" sz="600" dirty="0" smtClean="0">
                <a:solidFill>
                  <a:schemeClr val="bg2"/>
                </a:solidFill>
              </a:rPr>
              <a:t>N°77</a:t>
            </a:r>
            <a:endParaRPr lang="fr-FR" altLang="fr-FR" sz="600" dirty="0">
              <a:solidFill>
                <a:schemeClr val="bg2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MANTES-LA-JOLIE / DREUX / PLAISIR-GRIGNON VERS PARIS MONTPARNASSE</a:t>
            </a:r>
            <a:endParaRPr lang="fr-FR" dirty="0"/>
          </a:p>
        </p:txBody>
      </p:sp>
      <p:sp>
        <p:nvSpPr>
          <p:cNvPr id="36" name="Espace réservé du texte 4"/>
          <p:cNvSpPr txBox="1">
            <a:spLocks/>
          </p:cNvSpPr>
          <p:nvPr/>
        </p:nvSpPr>
        <p:spPr>
          <a:xfrm>
            <a:off x="428244" y="2134693"/>
            <a:ext cx="4902086" cy="399632"/>
          </a:xfrm>
          <a:prstGeom prst="rect">
            <a:avLst/>
          </a:prstGeom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 baseline="0">
                <a:solidFill>
                  <a:srgbClr val="E0520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sz="1400" dirty="0" smtClean="0"/>
              <a:t>DU MARDI 02 JUIN AU </a:t>
            </a:r>
            <a:r>
              <a:rPr lang="fr-FR" sz="1400" smtClean="0"/>
              <a:t>DIMANCHE 14 </a:t>
            </a:r>
            <a:r>
              <a:rPr lang="fr-FR" sz="1400" dirty="0" smtClean="0"/>
              <a:t>JUIN 2015. </a:t>
            </a:r>
          </a:p>
        </p:txBody>
      </p:sp>
      <p:sp>
        <p:nvSpPr>
          <p:cNvPr id="45" name="Espace réservé du texte 4"/>
          <p:cNvSpPr txBox="1">
            <a:spLocks/>
          </p:cNvSpPr>
          <p:nvPr/>
        </p:nvSpPr>
        <p:spPr>
          <a:xfrm>
            <a:off x="428242" y="6426820"/>
            <a:ext cx="6678404" cy="1656184"/>
          </a:xfrm>
          <a:prstGeom prst="rect">
            <a:avLst/>
          </a:prstGeom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 baseline="0">
                <a:solidFill>
                  <a:srgbClr val="E0520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4" indent="0" algn="just">
              <a:spcBef>
                <a:spcPts val="0"/>
              </a:spcBef>
              <a:buNone/>
            </a:pPr>
            <a:r>
              <a:rPr lang="fr-FR" altLang="fr-FR" sz="1400" dirty="0" smtClean="0">
                <a:solidFill>
                  <a:srgbClr val="E05206"/>
                </a:solidFill>
              </a:rPr>
              <a:t>Les travaux </a:t>
            </a:r>
            <a:r>
              <a:rPr lang="fr-FR" altLang="fr-FR" sz="1400" dirty="0">
                <a:solidFill>
                  <a:srgbClr val="E05206"/>
                </a:solidFill>
              </a:rPr>
              <a:t>de remplacement d’appareils de voie à St Cyr imposent des limitations de vitesse à 40km/h pour tous les trains en provenance de Mantes La Jolie, Dreux et Plaisir- Grignon.  </a:t>
            </a:r>
            <a:endParaRPr lang="fr-FR" altLang="fr-FR" sz="1400" dirty="0" smtClean="0">
              <a:solidFill>
                <a:srgbClr val="E05206"/>
              </a:solidFill>
            </a:endParaRPr>
          </a:p>
          <a:p>
            <a:pPr marL="0" lvl="4" indent="0" algn="just">
              <a:spcBef>
                <a:spcPts val="0"/>
              </a:spcBef>
              <a:buNone/>
            </a:pPr>
            <a:endParaRPr lang="fr-FR" altLang="fr-FR" sz="1400" dirty="0">
              <a:solidFill>
                <a:srgbClr val="E05206"/>
              </a:solidFill>
            </a:endParaRPr>
          </a:p>
          <a:p>
            <a:pPr marL="0" lvl="4" indent="0" algn="just">
              <a:spcBef>
                <a:spcPts val="0"/>
              </a:spcBef>
              <a:buNone/>
            </a:pPr>
            <a:r>
              <a:rPr lang="fr-FR" altLang="fr-FR" sz="1400" dirty="0">
                <a:solidFill>
                  <a:srgbClr val="E05206"/>
                </a:solidFill>
              </a:rPr>
              <a:t>En conséquence, les horaires des trains de la  ligne N sont susceptibles d’avoir jusqu’à 5 minutes supplémentaires dans toutes les gares entre Fontenay le  Fleury et Paris Montparnasse. </a:t>
            </a:r>
            <a:endParaRPr lang="fr-FR" altLang="fr-FR" sz="1400" b="1" dirty="0">
              <a:solidFill>
                <a:srgbClr val="E05206"/>
              </a:solidFill>
              <a:ea typeface="MS PGothic" pitchFamily="34" charset="-128"/>
            </a:endParaRPr>
          </a:p>
        </p:txBody>
      </p:sp>
      <p:sp>
        <p:nvSpPr>
          <p:cNvPr id="121" name="Espace réservé du texte 4"/>
          <p:cNvSpPr txBox="1">
            <a:spLocks/>
          </p:cNvSpPr>
          <p:nvPr/>
        </p:nvSpPr>
        <p:spPr>
          <a:xfrm>
            <a:off x="441430" y="2534324"/>
            <a:ext cx="4888900" cy="854208"/>
          </a:xfrm>
          <a:prstGeom prst="rect">
            <a:avLst/>
          </a:prstGeom>
        </p:spPr>
        <p:txBody>
          <a:bodyPr lIns="91416" tIns="45708" rIns="91416" bIns="45708"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 baseline="0">
                <a:solidFill>
                  <a:srgbClr val="E0520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</a:pPr>
            <a:r>
              <a:rPr lang="fr-FR" sz="1400" dirty="0" smtClean="0">
                <a:solidFill>
                  <a:srgbClr val="3C3732"/>
                </a:solidFill>
              </a:rPr>
              <a:t>Travaux de remplacement d’appareils de voie à St Cyr.</a:t>
            </a:r>
          </a:p>
          <a:p>
            <a:pPr>
              <a:spcBef>
                <a:spcPts val="0"/>
              </a:spcBef>
            </a:pPr>
            <a:endParaRPr lang="fr-FR" sz="1400" dirty="0" smtClean="0">
              <a:solidFill>
                <a:srgbClr val="3C3732"/>
              </a:solidFill>
            </a:endParaRPr>
          </a:p>
          <a:p>
            <a:pPr>
              <a:spcBef>
                <a:spcPts val="0"/>
              </a:spcBef>
            </a:pPr>
            <a:r>
              <a:rPr lang="fr-FR" sz="1400" dirty="0"/>
              <a:t>Limitations temporaires de vitesse à 40 km.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580" y="8229736"/>
            <a:ext cx="747728" cy="97687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2" y="3978548"/>
            <a:ext cx="6678402" cy="21415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40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40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102</Words>
  <Application>Microsoft Office PowerPoint</Application>
  <PresentationFormat>Personnalisé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MANTES-LA-JOLIE / DREUX / PLAISIR-GRIGNON VERS PARIS MONTPARNASSE</vt:lpstr>
    </vt:vector>
  </TitlesOfParts>
  <Company>sncf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slsn02901</dc:creator>
  <cp:lastModifiedBy>BRETON Amelie (SNCF / ELT N ET U / POLE GARE)</cp:lastModifiedBy>
  <cp:revision>117</cp:revision>
  <cp:lastPrinted>2015-06-03T08:07:38Z</cp:lastPrinted>
  <dcterms:created xsi:type="dcterms:W3CDTF">2013-04-24T10:16:38Z</dcterms:created>
  <dcterms:modified xsi:type="dcterms:W3CDTF">2015-06-03T08:07:53Z</dcterms:modified>
</cp:coreProperties>
</file>