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7561263" cy="10693400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6522"/>
    <a:srgbClr val="3C3732"/>
    <a:srgbClr val="414042"/>
    <a:srgbClr val="9382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23" autoAdjust="0"/>
    <p:restoredTop sz="69873" autoAdjust="0"/>
  </p:normalViewPr>
  <p:slideViewPr>
    <p:cSldViewPr>
      <p:cViewPr>
        <p:scale>
          <a:sx n="110" d="100"/>
          <a:sy n="110" d="100"/>
        </p:scale>
        <p:origin x="-672" y="282"/>
      </p:cViewPr>
      <p:guideLst>
        <p:guide orient="horz" pos="336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ctrTitle" hasCustomPrompt="1"/>
          </p:nvPr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>
              <a:defRPr sz="18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pic>
        <p:nvPicPr>
          <p:cNvPr id="8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6" t="8974" r="11520" b="24570"/>
          <a:stretch>
            <a:fillRect/>
          </a:stretch>
        </p:blipFill>
        <p:spPr bwMode="auto">
          <a:xfrm>
            <a:off x="6516688" y="361952"/>
            <a:ext cx="703262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650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ctrTitle" hasCustomPrompt="1"/>
          </p:nvPr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>
              <a:defRPr sz="2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pic>
        <p:nvPicPr>
          <p:cNvPr id="6" name="Picture 38" descr="D:\Documents\8506619A\Desktop\Hélène GODA\2. Documents SNCF\2.2 Images\Ligne N&amp;U\LOGOS U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56" t="8224" r="25536" b="16579"/>
          <a:stretch>
            <a:fillRect/>
          </a:stretch>
        </p:blipFill>
        <p:spPr bwMode="auto">
          <a:xfrm>
            <a:off x="6554694" y="388284"/>
            <a:ext cx="6429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023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>
            <a:spLocks noGrp="1"/>
          </p:cNvSpPr>
          <p:nvPr>
            <p:ph type="ctrTitle" hasCustomPrompt="1"/>
          </p:nvPr>
        </p:nvSpPr>
        <p:spPr>
          <a:xfrm>
            <a:off x="409577" y="1212851"/>
            <a:ext cx="6753225" cy="666750"/>
          </a:xfrm>
          <a:prstGeom prst="rect">
            <a:avLst/>
          </a:prstGeom>
          <a:solidFill>
            <a:srgbClr val="E05206"/>
          </a:solidFill>
        </p:spPr>
        <p:txBody>
          <a:bodyPr lIns="91416" tIns="45708" rIns="91416" bIns="45708" anchor="ctr"/>
          <a:lstStyle>
            <a:lvl1pPr algn="l">
              <a:defRPr sz="2200" b="1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r-FR" dirty="0" smtClean="0"/>
              <a:t>INDIQUER L’AXE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26" t="10940" r="15563" b="27440"/>
          <a:stretch/>
        </p:blipFill>
        <p:spPr>
          <a:xfrm>
            <a:off x="5603179" y="414379"/>
            <a:ext cx="707061" cy="71601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8" t="9896" r="27333" b="19507"/>
          <a:stretch/>
        </p:blipFill>
        <p:spPr>
          <a:xfrm>
            <a:off x="6449192" y="427826"/>
            <a:ext cx="713610" cy="704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61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64" y="9587975"/>
            <a:ext cx="7348220" cy="990306"/>
          </a:xfrm>
          <a:prstGeom prst="rect">
            <a:avLst/>
          </a:prstGeom>
        </p:spPr>
      </p:pic>
      <p:grpSp>
        <p:nvGrpSpPr>
          <p:cNvPr id="8" name="Group 20"/>
          <p:cNvGrpSpPr>
            <a:grpSpLocks/>
          </p:cNvGrpSpPr>
          <p:nvPr userDrawn="1"/>
        </p:nvGrpSpPr>
        <p:grpSpPr bwMode="auto">
          <a:xfrm>
            <a:off x="0" y="0"/>
            <a:ext cx="7534275" cy="279400"/>
            <a:chOff x="4153" y="9899"/>
            <a:chExt cx="11865" cy="361"/>
          </a:xfrm>
        </p:grpSpPr>
        <p:sp>
          <p:nvSpPr>
            <p:cNvPr id="9" name="Freeform 21"/>
            <p:cNvSpPr>
              <a:spLocks/>
            </p:cNvSpPr>
            <p:nvPr userDrawn="1"/>
          </p:nvSpPr>
          <p:spPr bwMode="auto">
            <a:xfrm>
              <a:off x="7503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6 w 343"/>
                <a:gd name="T3" fmla="*/ 361 h 361"/>
                <a:gd name="T4" fmla="*/ 343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0" name="Freeform 22"/>
            <p:cNvSpPr>
              <a:spLocks/>
            </p:cNvSpPr>
            <p:nvPr userDrawn="1"/>
          </p:nvSpPr>
          <p:spPr bwMode="auto">
            <a:xfrm>
              <a:off x="7983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6 w 343"/>
                <a:gd name="T3" fmla="*/ 361 h 361"/>
                <a:gd name="T4" fmla="*/ 343 w 343"/>
                <a:gd name="T5" fmla="*/ 0 h 361"/>
                <a:gd name="T6" fmla="*/ 126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1" name="Freeform 23"/>
            <p:cNvSpPr>
              <a:spLocks/>
            </p:cNvSpPr>
            <p:nvPr userDrawn="1"/>
          </p:nvSpPr>
          <p:spPr bwMode="auto">
            <a:xfrm>
              <a:off x="7026" y="9899"/>
              <a:ext cx="340" cy="361"/>
            </a:xfrm>
            <a:custGeom>
              <a:avLst/>
              <a:gdLst>
                <a:gd name="T0" fmla="*/ 0 w 339"/>
                <a:gd name="T1" fmla="*/ 361 h 361"/>
                <a:gd name="T2" fmla="*/ 214 w 339"/>
                <a:gd name="T3" fmla="*/ 361 h 361"/>
                <a:gd name="T4" fmla="*/ 341 w 339"/>
                <a:gd name="T5" fmla="*/ 0 h 361"/>
                <a:gd name="T6" fmla="*/ 122 w 339"/>
                <a:gd name="T7" fmla="*/ 0 h 361"/>
                <a:gd name="T8" fmla="*/ 0 w 339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" h="361">
                  <a:moveTo>
                    <a:pt x="0" y="361"/>
                  </a:moveTo>
                  <a:lnTo>
                    <a:pt x="212" y="361"/>
                  </a:lnTo>
                  <a:lnTo>
                    <a:pt x="339" y="0"/>
                  </a:lnTo>
                  <a:lnTo>
                    <a:pt x="12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" name="Freeform 24"/>
            <p:cNvSpPr>
              <a:spLocks/>
            </p:cNvSpPr>
            <p:nvPr userDrawn="1"/>
          </p:nvSpPr>
          <p:spPr bwMode="auto">
            <a:xfrm>
              <a:off x="990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14 w 343"/>
                <a:gd name="T3" fmla="*/ 361 h 361"/>
                <a:gd name="T4" fmla="*/ 341 w 343"/>
                <a:gd name="T5" fmla="*/ 0 h 361"/>
                <a:gd name="T6" fmla="*/ 126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Freeform 25"/>
            <p:cNvSpPr>
              <a:spLocks/>
            </p:cNvSpPr>
            <p:nvPr userDrawn="1"/>
          </p:nvSpPr>
          <p:spPr bwMode="auto">
            <a:xfrm>
              <a:off x="8943" y="9899"/>
              <a:ext cx="345" cy="361"/>
            </a:xfrm>
            <a:custGeom>
              <a:avLst/>
              <a:gdLst>
                <a:gd name="T0" fmla="*/ 0 w 343"/>
                <a:gd name="T1" fmla="*/ 361 h 361"/>
                <a:gd name="T2" fmla="*/ 219 w 343"/>
                <a:gd name="T3" fmla="*/ 361 h 361"/>
                <a:gd name="T4" fmla="*/ 347 w 343"/>
                <a:gd name="T5" fmla="*/ 0 h 361"/>
                <a:gd name="T6" fmla="*/ 129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7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" name="Freeform 26"/>
            <p:cNvSpPr>
              <a:spLocks/>
            </p:cNvSpPr>
            <p:nvPr userDrawn="1"/>
          </p:nvSpPr>
          <p:spPr bwMode="auto">
            <a:xfrm>
              <a:off x="942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14 w 343"/>
                <a:gd name="T3" fmla="*/ 361 h 361"/>
                <a:gd name="T4" fmla="*/ 341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Freeform 27"/>
            <p:cNvSpPr>
              <a:spLocks/>
            </p:cNvSpPr>
            <p:nvPr userDrawn="1"/>
          </p:nvSpPr>
          <p:spPr bwMode="auto">
            <a:xfrm>
              <a:off x="4633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4 w 344"/>
                <a:gd name="T3" fmla="*/ 361 h 361"/>
                <a:gd name="T4" fmla="*/ 346 w 344"/>
                <a:gd name="T5" fmla="*/ 0 h 361"/>
                <a:gd name="T6" fmla="*/ 127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2" y="361"/>
                  </a:lnTo>
                  <a:lnTo>
                    <a:pt x="344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6" name="Freeform 28"/>
            <p:cNvSpPr>
              <a:spLocks/>
            </p:cNvSpPr>
            <p:nvPr userDrawn="1"/>
          </p:nvSpPr>
          <p:spPr bwMode="auto">
            <a:xfrm>
              <a:off x="4153" y="9899"/>
              <a:ext cx="338" cy="361"/>
            </a:xfrm>
            <a:custGeom>
              <a:avLst/>
              <a:gdLst>
                <a:gd name="T0" fmla="*/ 0 w 338"/>
                <a:gd name="T1" fmla="*/ 361 h 361"/>
                <a:gd name="T2" fmla="*/ 211 w 338"/>
                <a:gd name="T3" fmla="*/ 361 h 361"/>
                <a:gd name="T4" fmla="*/ 338 w 338"/>
                <a:gd name="T5" fmla="*/ 0 h 361"/>
                <a:gd name="T6" fmla="*/ 126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1" y="361"/>
                  </a:lnTo>
                  <a:lnTo>
                    <a:pt x="338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7" name="Freeform 29"/>
            <p:cNvSpPr>
              <a:spLocks/>
            </p:cNvSpPr>
            <p:nvPr userDrawn="1"/>
          </p:nvSpPr>
          <p:spPr bwMode="auto">
            <a:xfrm>
              <a:off x="5113" y="9899"/>
              <a:ext cx="345" cy="361"/>
            </a:xfrm>
            <a:custGeom>
              <a:avLst/>
              <a:gdLst>
                <a:gd name="T0" fmla="*/ 0 w 343"/>
                <a:gd name="T1" fmla="*/ 361 h 361"/>
                <a:gd name="T2" fmla="*/ 213 w 343"/>
                <a:gd name="T3" fmla="*/ 361 h 361"/>
                <a:gd name="T4" fmla="*/ 347 w 343"/>
                <a:gd name="T5" fmla="*/ 0 h 361"/>
                <a:gd name="T6" fmla="*/ 129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8" name="Freeform 30"/>
            <p:cNvSpPr>
              <a:spLocks/>
            </p:cNvSpPr>
            <p:nvPr userDrawn="1"/>
          </p:nvSpPr>
          <p:spPr bwMode="auto">
            <a:xfrm>
              <a:off x="5596" y="9899"/>
              <a:ext cx="332" cy="361"/>
            </a:xfrm>
            <a:custGeom>
              <a:avLst/>
              <a:gdLst>
                <a:gd name="T0" fmla="*/ 0 w 333"/>
                <a:gd name="T1" fmla="*/ 361 h 361"/>
                <a:gd name="T2" fmla="*/ 199 w 333"/>
                <a:gd name="T3" fmla="*/ 361 h 361"/>
                <a:gd name="T4" fmla="*/ 331 w 333"/>
                <a:gd name="T5" fmla="*/ 0 h 361"/>
                <a:gd name="T6" fmla="*/ 127 w 333"/>
                <a:gd name="T7" fmla="*/ 0 h 361"/>
                <a:gd name="T8" fmla="*/ 0 w 33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" h="361">
                  <a:moveTo>
                    <a:pt x="0" y="361"/>
                  </a:moveTo>
                  <a:lnTo>
                    <a:pt x="201" y="361"/>
                  </a:lnTo>
                  <a:lnTo>
                    <a:pt x="33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9" name="Freeform 31"/>
            <p:cNvSpPr>
              <a:spLocks/>
            </p:cNvSpPr>
            <p:nvPr userDrawn="1"/>
          </p:nvSpPr>
          <p:spPr bwMode="auto">
            <a:xfrm>
              <a:off x="606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09 w 343"/>
                <a:gd name="T3" fmla="*/ 361 h 361"/>
                <a:gd name="T4" fmla="*/ 341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0" name="Freeform 32"/>
            <p:cNvSpPr>
              <a:spLocks/>
            </p:cNvSpPr>
            <p:nvPr userDrawn="1"/>
          </p:nvSpPr>
          <p:spPr bwMode="auto">
            <a:xfrm>
              <a:off x="6546" y="9899"/>
              <a:ext cx="342" cy="361"/>
            </a:xfrm>
            <a:custGeom>
              <a:avLst/>
              <a:gdLst>
                <a:gd name="T0" fmla="*/ 0 w 343"/>
                <a:gd name="T1" fmla="*/ 361 h 361"/>
                <a:gd name="T2" fmla="*/ 209 w 343"/>
                <a:gd name="T3" fmla="*/ 361 h 361"/>
                <a:gd name="T4" fmla="*/ 341 w 343"/>
                <a:gd name="T5" fmla="*/ 0 h 361"/>
                <a:gd name="T6" fmla="*/ 126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1" name="Freeform 33"/>
            <p:cNvSpPr>
              <a:spLocks/>
            </p:cNvSpPr>
            <p:nvPr userDrawn="1"/>
          </p:nvSpPr>
          <p:spPr bwMode="auto">
            <a:xfrm>
              <a:off x="8463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27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" name="Freeform 34"/>
            <p:cNvSpPr>
              <a:spLocks/>
            </p:cNvSpPr>
            <p:nvPr userDrawn="1"/>
          </p:nvSpPr>
          <p:spPr bwMode="auto">
            <a:xfrm>
              <a:off x="14233" y="9899"/>
              <a:ext cx="338" cy="361"/>
            </a:xfrm>
            <a:custGeom>
              <a:avLst/>
              <a:gdLst>
                <a:gd name="T0" fmla="*/ 0 w 338"/>
                <a:gd name="T1" fmla="*/ 361 h 361"/>
                <a:gd name="T2" fmla="*/ 211 w 338"/>
                <a:gd name="T3" fmla="*/ 361 h 361"/>
                <a:gd name="T4" fmla="*/ 338 w 338"/>
                <a:gd name="T5" fmla="*/ 0 h 361"/>
                <a:gd name="T6" fmla="*/ 127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1" y="361"/>
                  </a:lnTo>
                  <a:lnTo>
                    <a:pt x="338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3" name="Freeform 35"/>
            <p:cNvSpPr>
              <a:spLocks/>
            </p:cNvSpPr>
            <p:nvPr userDrawn="1"/>
          </p:nvSpPr>
          <p:spPr bwMode="auto">
            <a:xfrm>
              <a:off x="13751" y="9899"/>
              <a:ext cx="337" cy="361"/>
            </a:xfrm>
            <a:custGeom>
              <a:avLst/>
              <a:gdLst>
                <a:gd name="T0" fmla="*/ 0 w 338"/>
                <a:gd name="T1" fmla="*/ 361 h 361"/>
                <a:gd name="T2" fmla="*/ 210 w 338"/>
                <a:gd name="T3" fmla="*/ 361 h 361"/>
                <a:gd name="T4" fmla="*/ 336 w 338"/>
                <a:gd name="T5" fmla="*/ 0 h 361"/>
                <a:gd name="T6" fmla="*/ 127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2" y="361"/>
                  </a:lnTo>
                  <a:lnTo>
                    <a:pt x="338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4" name="Freeform 36"/>
            <p:cNvSpPr>
              <a:spLocks/>
            </p:cNvSpPr>
            <p:nvPr userDrawn="1"/>
          </p:nvSpPr>
          <p:spPr bwMode="auto">
            <a:xfrm>
              <a:off x="14713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1 w 343"/>
                <a:gd name="T3" fmla="*/ 361 h 361"/>
                <a:gd name="T4" fmla="*/ 343 w 343"/>
                <a:gd name="T5" fmla="*/ 0 h 361"/>
                <a:gd name="T6" fmla="*/ 127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5" name="Freeform 37"/>
            <p:cNvSpPr>
              <a:spLocks/>
            </p:cNvSpPr>
            <p:nvPr userDrawn="1"/>
          </p:nvSpPr>
          <p:spPr bwMode="auto">
            <a:xfrm>
              <a:off x="15673" y="9899"/>
              <a:ext cx="345" cy="361"/>
            </a:xfrm>
            <a:custGeom>
              <a:avLst/>
              <a:gdLst>
                <a:gd name="T0" fmla="*/ 127 w 344"/>
                <a:gd name="T1" fmla="*/ 0 h 361"/>
                <a:gd name="T2" fmla="*/ 0 w 344"/>
                <a:gd name="T3" fmla="*/ 361 h 361"/>
                <a:gd name="T4" fmla="*/ 214 w 344"/>
                <a:gd name="T5" fmla="*/ 361 h 361"/>
                <a:gd name="T6" fmla="*/ 346 w 344"/>
                <a:gd name="T7" fmla="*/ 0 h 361"/>
                <a:gd name="T8" fmla="*/ 127 w 344"/>
                <a:gd name="T9" fmla="*/ 0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127" y="0"/>
                  </a:moveTo>
                  <a:lnTo>
                    <a:pt x="0" y="361"/>
                  </a:lnTo>
                  <a:lnTo>
                    <a:pt x="212" y="361"/>
                  </a:lnTo>
                  <a:lnTo>
                    <a:pt x="344" y="0"/>
                  </a:lnTo>
                  <a:lnTo>
                    <a:pt x="127" y="0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6" name="Freeform 38"/>
            <p:cNvSpPr>
              <a:spLocks/>
            </p:cNvSpPr>
            <p:nvPr userDrawn="1"/>
          </p:nvSpPr>
          <p:spPr bwMode="auto">
            <a:xfrm>
              <a:off x="10386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32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7" name="Freeform 39"/>
            <p:cNvSpPr>
              <a:spLocks/>
            </p:cNvSpPr>
            <p:nvPr userDrawn="1"/>
          </p:nvSpPr>
          <p:spPr bwMode="auto">
            <a:xfrm>
              <a:off x="13271" y="9899"/>
              <a:ext cx="337" cy="361"/>
            </a:xfrm>
            <a:custGeom>
              <a:avLst/>
              <a:gdLst>
                <a:gd name="T0" fmla="*/ 0 w 338"/>
                <a:gd name="T1" fmla="*/ 361 h 361"/>
                <a:gd name="T2" fmla="*/ 209 w 338"/>
                <a:gd name="T3" fmla="*/ 361 h 361"/>
                <a:gd name="T4" fmla="*/ 336 w 338"/>
                <a:gd name="T5" fmla="*/ 0 h 361"/>
                <a:gd name="T6" fmla="*/ 126 w 338"/>
                <a:gd name="T7" fmla="*/ 0 h 361"/>
                <a:gd name="T8" fmla="*/ 0 w 338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8" h="361">
                  <a:moveTo>
                    <a:pt x="0" y="361"/>
                  </a:moveTo>
                  <a:lnTo>
                    <a:pt x="211" y="361"/>
                  </a:lnTo>
                  <a:lnTo>
                    <a:pt x="338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8" name="Freeform 40"/>
            <p:cNvSpPr>
              <a:spLocks/>
            </p:cNvSpPr>
            <p:nvPr userDrawn="1"/>
          </p:nvSpPr>
          <p:spPr bwMode="auto">
            <a:xfrm>
              <a:off x="15193" y="9899"/>
              <a:ext cx="345" cy="361"/>
            </a:xfrm>
            <a:custGeom>
              <a:avLst/>
              <a:gdLst>
                <a:gd name="T0" fmla="*/ 0 w 343"/>
                <a:gd name="T1" fmla="*/ 361 h 361"/>
                <a:gd name="T2" fmla="*/ 213 w 343"/>
                <a:gd name="T3" fmla="*/ 361 h 361"/>
                <a:gd name="T4" fmla="*/ 347 w 343"/>
                <a:gd name="T5" fmla="*/ 0 h 361"/>
                <a:gd name="T6" fmla="*/ 128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1" y="361"/>
                  </a:lnTo>
                  <a:lnTo>
                    <a:pt x="343" y="0"/>
                  </a:lnTo>
                  <a:lnTo>
                    <a:pt x="126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9" name="Freeform 41"/>
            <p:cNvSpPr>
              <a:spLocks/>
            </p:cNvSpPr>
            <p:nvPr userDrawn="1"/>
          </p:nvSpPr>
          <p:spPr bwMode="auto">
            <a:xfrm>
              <a:off x="11348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6 w 343"/>
                <a:gd name="T3" fmla="*/ 361 h 361"/>
                <a:gd name="T4" fmla="*/ 343 w 343"/>
                <a:gd name="T5" fmla="*/ 0 h 361"/>
                <a:gd name="T6" fmla="*/ 132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6" y="361"/>
                  </a:lnTo>
                  <a:lnTo>
                    <a:pt x="343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0" name="Freeform 42"/>
            <p:cNvSpPr>
              <a:spLocks/>
            </p:cNvSpPr>
            <p:nvPr userDrawn="1"/>
          </p:nvSpPr>
          <p:spPr bwMode="auto">
            <a:xfrm>
              <a:off x="10868" y="9899"/>
              <a:ext cx="343" cy="361"/>
            </a:xfrm>
            <a:custGeom>
              <a:avLst/>
              <a:gdLst>
                <a:gd name="T0" fmla="*/ 0 w 343"/>
                <a:gd name="T1" fmla="*/ 361 h 361"/>
                <a:gd name="T2" fmla="*/ 217 w 343"/>
                <a:gd name="T3" fmla="*/ 361 h 361"/>
                <a:gd name="T4" fmla="*/ 343 w 343"/>
                <a:gd name="T5" fmla="*/ 0 h 361"/>
                <a:gd name="T6" fmla="*/ 132 w 343"/>
                <a:gd name="T7" fmla="*/ 0 h 361"/>
                <a:gd name="T8" fmla="*/ 0 w 34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3" h="361">
                  <a:moveTo>
                    <a:pt x="0" y="361"/>
                  </a:moveTo>
                  <a:lnTo>
                    <a:pt x="217" y="361"/>
                  </a:lnTo>
                  <a:lnTo>
                    <a:pt x="343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1" name="Freeform 43"/>
            <p:cNvSpPr>
              <a:spLocks/>
            </p:cNvSpPr>
            <p:nvPr userDrawn="1"/>
          </p:nvSpPr>
          <p:spPr bwMode="auto">
            <a:xfrm>
              <a:off x="11828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33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33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2" name="Freeform 44"/>
            <p:cNvSpPr>
              <a:spLocks/>
            </p:cNvSpPr>
            <p:nvPr userDrawn="1"/>
          </p:nvSpPr>
          <p:spPr bwMode="auto">
            <a:xfrm>
              <a:off x="12308" y="9899"/>
              <a:ext cx="345" cy="361"/>
            </a:xfrm>
            <a:custGeom>
              <a:avLst/>
              <a:gdLst>
                <a:gd name="T0" fmla="*/ 0 w 344"/>
                <a:gd name="T1" fmla="*/ 361 h 361"/>
                <a:gd name="T2" fmla="*/ 219 w 344"/>
                <a:gd name="T3" fmla="*/ 361 h 361"/>
                <a:gd name="T4" fmla="*/ 346 w 344"/>
                <a:gd name="T5" fmla="*/ 0 h 361"/>
                <a:gd name="T6" fmla="*/ 132 w 344"/>
                <a:gd name="T7" fmla="*/ 0 h 361"/>
                <a:gd name="T8" fmla="*/ 0 w 344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4" h="361">
                  <a:moveTo>
                    <a:pt x="0" y="361"/>
                  </a:moveTo>
                  <a:lnTo>
                    <a:pt x="217" y="361"/>
                  </a:lnTo>
                  <a:lnTo>
                    <a:pt x="344" y="0"/>
                  </a:lnTo>
                  <a:lnTo>
                    <a:pt x="132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3" name="Freeform 45"/>
            <p:cNvSpPr>
              <a:spLocks/>
            </p:cNvSpPr>
            <p:nvPr userDrawn="1"/>
          </p:nvSpPr>
          <p:spPr bwMode="auto">
            <a:xfrm>
              <a:off x="12796" y="9899"/>
              <a:ext cx="332" cy="361"/>
            </a:xfrm>
            <a:custGeom>
              <a:avLst/>
              <a:gdLst>
                <a:gd name="T0" fmla="*/ 0 w 333"/>
                <a:gd name="T1" fmla="*/ 361 h 361"/>
                <a:gd name="T2" fmla="*/ 210 w 333"/>
                <a:gd name="T3" fmla="*/ 361 h 361"/>
                <a:gd name="T4" fmla="*/ 331 w 333"/>
                <a:gd name="T5" fmla="*/ 0 h 361"/>
                <a:gd name="T6" fmla="*/ 127 w 333"/>
                <a:gd name="T7" fmla="*/ 0 h 361"/>
                <a:gd name="T8" fmla="*/ 0 w 333"/>
                <a:gd name="T9" fmla="*/ 361 h 36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3" h="361">
                  <a:moveTo>
                    <a:pt x="0" y="361"/>
                  </a:moveTo>
                  <a:lnTo>
                    <a:pt x="212" y="361"/>
                  </a:lnTo>
                  <a:lnTo>
                    <a:pt x="333" y="0"/>
                  </a:lnTo>
                  <a:lnTo>
                    <a:pt x="127" y="0"/>
                  </a:lnTo>
                  <a:lnTo>
                    <a:pt x="0" y="361"/>
                  </a:lnTo>
                  <a:close/>
                </a:path>
              </a:pathLst>
            </a:custGeom>
            <a:solidFill>
              <a:srgbClr val="E052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34" name="Picture 55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381003"/>
            <a:ext cx="32639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</p:sldLayoutIdLst>
  <p:txStyles>
    <p:titleStyle>
      <a:lvl1pPr algn="ctr" defTabSz="3338513" rtl="0" eaLnBrk="0" fontAlgn="base" hangingPunct="0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338513" rtl="0" eaLnBrk="0" fontAlgn="base" hangingPunct="0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2pPr>
      <a:lvl3pPr algn="ctr" defTabSz="3338513" rtl="0" eaLnBrk="0" fontAlgn="base" hangingPunct="0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3pPr>
      <a:lvl4pPr algn="ctr" defTabSz="3338513" rtl="0" eaLnBrk="0" fontAlgn="base" hangingPunct="0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4pPr>
      <a:lvl5pPr algn="ctr" defTabSz="3338513" rtl="0" eaLnBrk="0" fontAlgn="base" hangingPunct="0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5pPr>
      <a:lvl6pPr marL="457200" algn="ctr" defTabSz="3340100" rtl="0" fontAlgn="base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6pPr>
      <a:lvl7pPr marL="914400" algn="ctr" defTabSz="3340100" rtl="0" fontAlgn="base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7pPr>
      <a:lvl8pPr marL="1371600" algn="ctr" defTabSz="3340100" rtl="0" fontAlgn="base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8pPr>
      <a:lvl9pPr marL="1828800" algn="ctr" defTabSz="3340100" rtl="0" fontAlgn="base">
        <a:spcBef>
          <a:spcPct val="0"/>
        </a:spcBef>
        <a:spcAft>
          <a:spcPct val="0"/>
        </a:spcAft>
        <a:defRPr sz="16100">
          <a:solidFill>
            <a:schemeClr val="tx2"/>
          </a:solidFill>
          <a:latin typeface="Arial" charset="0"/>
        </a:defRPr>
      </a:lvl9pPr>
    </p:titleStyle>
    <p:bodyStyle>
      <a:lvl1pPr marL="1252538" indent="-1252538" algn="l" defTabSz="3338513" rtl="0" eaLnBrk="0" fontAlgn="base" hangingPunct="0">
        <a:spcBef>
          <a:spcPct val="20000"/>
        </a:spcBef>
        <a:spcAft>
          <a:spcPct val="0"/>
        </a:spcAft>
        <a:buChar char="•"/>
        <a:defRPr sz="11700">
          <a:solidFill>
            <a:schemeClr val="tx1"/>
          </a:solidFill>
          <a:latin typeface="+mn-lt"/>
          <a:ea typeface="+mn-ea"/>
          <a:cs typeface="+mn-cs"/>
        </a:defRPr>
      </a:lvl1pPr>
      <a:lvl2pPr marL="2713038" indent="-1042988" algn="l" defTabSz="3338513" rtl="0" eaLnBrk="0" fontAlgn="base" hangingPunct="0">
        <a:spcBef>
          <a:spcPct val="20000"/>
        </a:spcBef>
        <a:spcAft>
          <a:spcPct val="0"/>
        </a:spcAft>
        <a:buChar char="–"/>
        <a:defRPr sz="10200">
          <a:solidFill>
            <a:schemeClr val="tx1"/>
          </a:solidFill>
          <a:latin typeface="+mn-lt"/>
        </a:defRPr>
      </a:lvl2pPr>
      <a:lvl3pPr marL="4173538" indent="-835025" algn="l" defTabSz="3338513" rtl="0" eaLnBrk="0" fontAlgn="base" hangingPunct="0">
        <a:spcBef>
          <a:spcPct val="20000"/>
        </a:spcBef>
        <a:spcAft>
          <a:spcPct val="0"/>
        </a:spcAft>
        <a:buChar char="•"/>
        <a:defRPr sz="8800">
          <a:solidFill>
            <a:schemeClr val="tx1"/>
          </a:solidFill>
          <a:latin typeface="+mn-lt"/>
        </a:defRPr>
      </a:lvl3pPr>
      <a:lvl4pPr marL="5842000" indent="-833438" algn="l" defTabSz="3338513" rtl="0" eaLnBrk="0" fontAlgn="base" hangingPunct="0">
        <a:spcBef>
          <a:spcPct val="20000"/>
        </a:spcBef>
        <a:spcAft>
          <a:spcPct val="0"/>
        </a:spcAft>
        <a:buChar char="–"/>
        <a:defRPr sz="7300">
          <a:solidFill>
            <a:schemeClr val="tx1"/>
          </a:solidFill>
          <a:latin typeface="+mn-lt"/>
        </a:defRPr>
      </a:lvl4pPr>
      <a:lvl5pPr marL="7512050" indent="-835025" algn="l" defTabSz="3338513" rtl="0" eaLnBrk="0" fontAlgn="base" hangingPunct="0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5pPr>
      <a:lvl6pPr marL="7970838" indent="-835025" algn="l" defTabSz="3340100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6pPr>
      <a:lvl7pPr marL="8428038" indent="-835025" algn="l" defTabSz="3340100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7pPr>
      <a:lvl8pPr marL="8885238" indent="-835025" algn="l" defTabSz="3340100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8pPr>
      <a:lvl9pPr marL="9342438" indent="-835025" algn="l" defTabSz="3340100" rtl="0" fontAlgn="base">
        <a:spcBef>
          <a:spcPct val="20000"/>
        </a:spcBef>
        <a:spcAft>
          <a:spcPct val="0"/>
        </a:spcAft>
        <a:buChar char="»"/>
        <a:defRPr sz="73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815" y="2034332"/>
            <a:ext cx="1762453" cy="1440000"/>
          </a:xfrm>
          <a:prstGeom prst="rect">
            <a:avLst/>
          </a:prstGeom>
        </p:spPr>
      </p:pic>
      <p:sp>
        <p:nvSpPr>
          <p:cNvPr id="2063" name="Rectangle 62"/>
          <p:cNvSpPr>
            <a:spLocks noChangeArrowheads="1"/>
          </p:cNvSpPr>
          <p:nvPr/>
        </p:nvSpPr>
        <p:spPr bwMode="auto">
          <a:xfrm>
            <a:off x="6501329" y="9771062"/>
            <a:ext cx="8651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rIns="18000">
            <a:spAutoFit/>
          </a:bodyPr>
          <a:lstStyle>
            <a:lvl1pPr defTabSz="3338513" eaLnBrk="0" hangingPunct="0">
              <a:spcBef>
                <a:spcPct val="20000"/>
              </a:spcBef>
              <a:buChar char="•"/>
              <a:defRPr sz="117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3338513" eaLnBrk="0" hangingPunct="0">
              <a:spcBef>
                <a:spcPct val="20000"/>
              </a:spcBef>
              <a:buChar char="–"/>
              <a:defRPr sz="10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3338513" eaLnBrk="0" hangingPunct="0">
              <a:spcBef>
                <a:spcPct val="20000"/>
              </a:spcBef>
              <a:buChar char="•"/>
              <a:defRPr sz="88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3338513" eaLnBrk="0" hangingPunct="0">
              <a:spcBef>
                <a:spcPct val="20000"/>
              </a:spcBef>
              <a:buChar char="–"/>
              <a:defRPr sz="73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3338513" eaLnBrk="0" hangingPunct="0">
              <a:spcBef>
                <a:spcPct val="20000"/>
              </a:spcBef>
              <a:buChar char="»"/>
              <a:defRPr sz="73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3338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3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3338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3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3338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3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33385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73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600" dirty="0">
                <a:solidFill>
                  <a:schemeClr val="bg2"/>
                </a:solidFill>
              </a:rPr>
              <a:t>PRG 2015 </a:t>
            </a:r>
            <a:r>
              <a:rPr lang="fr-FR" altLang="fr-FR" sz="600" dirty="0" smtClean="0">
                <a:solidFill>
                  <a:schemeClr val="bg2"/>
                </a:solidFill>
              </a:rPr>
              <a:t>N°77</a:t>
            </a:r>
            <a:endParaRPr lang="fr-FR" altLang="fr-FR" sz="600" dirty="0">
              <a:solidFill>
                <a:schemeClr val="bg2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MANTES-LA-JOLIE / DREUX / PLAISIR-GRIGNON VERS PARIS MONTPARNASSE</a:t>
            </a:r>
            <a:endParaRPr lang="fr-FR" dirty="0"/>
          </a:p>
        </p:txBody>
      </p:sp>
      <p:sp>
        <p:nvSpPr>
          <p:cNvPr id="36" name="Espace réservé du texte 4"/>
          <p:cNvSpPr txBox="1">
            <a:spLocks/>
          </p:cNvSpPr>
          <p:nvPr/>
        </p:nvSpPr>
        <p:spPr>
          <a:xfrm>
            <a:off x="428244" y="2134693"/>
            <a:ext cx="4902086" cy="399632"/>
          </a:xfrm>
          <a:prstGeom prst="rect">
            <a:avLst/>
          </a:prstGeom>
        </p:spPr>
        <p:txBody>
          <a:bodyPr lIns="91416" tIns="45708" rIns="91416" bIns="45708"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 baseline="0">
                <a:solidFill>
                  <a:srgbClr val="E0520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fr-FR" sz="1400" dirty="0" smtClean="0"/>
              <a:t>DU MARDI 02 JUIN AU </a:t>
            </a:r>
            <a:r>
              <a:rPr lang="fr-FR" sz="1400" smtClean="0"/>
              <a:t>DIMANCHE 14 </a:t>
            </a:r>
            <a:r>
              <a:rPr lang="fr-FR" sz="1400" dirty="0" smtClean="0"/>
              <a:t>JUIN 2015. </a:t>
            </a:r>
          </a:p>
        </p:txBody>
      </p:sp>
      <p:sp>
        <p:nvSpPr>
          <p:cNvPr id="45" name="Espace réservé du texte 4"/>
          <p:cNvSpPr txBox="1">
            <a:spLocks/>
          </p:cNvSpPr>
          <p:nvPr/>
        </p:nvSpPr>
        <p:spPr>
          <a:xfrm>
            <a:off x="428242" y="6426820"/>
            <a:ext cx="6678404" cy="1656184"/>
          </a:xfrm>
          <a:prstGeom prst="rect">
            <a:avLst/>
          </a:prstGeom>
        </p:spPr>
        <p:txBody>
          <a:bodyPr lIns="91416" tIns="45708" rIns="91416" bIns="45708"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 baseline="0">
                <a:solidFill>
                  <a:srgbClr val="E0520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lvl="4" indent="0" algn="just">
              <a:spcBef>
                <a:spcPts val="0"/>
              </a:spcBef>
              <a:buNone/>
            </a:pPr>
            <a:r>
              <a:rPr lang="fr-FR" altLang="fr-FR" sz="1400" dirty="0" smtClean="0">
                <a:solidFill>
                  <a:srgbClr val="E05206"/>
                </a:solidFill>
              </a:rPr>
              <a:t>Les travaux </a:t>
            </a:r>
            <a:r>
              <a:rPr lang="fr-FR" altLang="fr-FR" sz="1400" dirty="0">
                <a:solidFill>
                  <a:srgbClr val="E05206"/>
                </a:solidFill>
              </a:rPr>
              <a:t>de remplacement d’appareils de voie à St Cyr imposent des limitations de vitesse à 40km/h pour tous les trains en provenance de Mantes La Jolie, Dreux et Plaisir- Grignon.  </a:t>
            </a:r>
            <a:endParaRPr lang="fr-FR" altLang="fr-FR" sz="1400" dirty="0" smtClean="0">
              <a:solidFill>
                <a:srgbClr val="E05206"/>
              </a:solidFill>
            </a:endParaRPr>
          </a:p>
          <a:p>
            <a:pPr marL="0" lvl="4" indent="0" algn="just">
              <a:spcBef>
                <a:spcPts val="0"/>
              </a:spcBef>
              <a:buNone/>
            </a:pPr>
            <a:endParaRPr lang="fr-FR" altLang="fr-FR" sz="1400" dirty="0">
              <a:solidFill>
                <a:srgbClr val="E05206"/>
              </a:solidFill>
            </a:endParaRPr>
          </a:p>
          <a:p>
            <a:pPr marL="0" lvl="4" indent="0" algn="just">
              <a:spcBef>
                <a:spcPts val="0"/>
              </a:spcBef>
              <a:buNone/>
            </a:pPr>
            <a:r>
              <a:rPr lang="fr-FR" altLang="fr-FR" sz="1400" dirty="0">
                <a:solidFill>
                  <a:srgbClr val="E05206"/>
                </a:solidFill>
              </a:rPr>
              <a:t>En conséquence, les horaires des trains de la  ligne N sont susceptibles d’avoir jusqu’à 5 minutes supplémentaires dans toutes les gares entre Fontenay le  Fleury et Paris Montparnasse. </a:t>
            </a:r>
            <a:endParaRPr lang="fr-FR" altLang="fr-FR" sz="1400" b="1" dirty="0">
              <a:solidFill>
                <a:srgbClr val="E05206"/>
              </a:solidFill>
              <a:ea typeface="MS PGothic" pitchFamily="34" charset="-128"/>
            </a:endParaRPr>
          </a:p>
        </p:txBody>
      </p:sp>
      <p:sp>
        <p:nvSpPr>
          <p:cNvPr id="121" name="Espace réservé du texte 4"/>
          <p:cNvSpPr txBox="1">
            <a:spLocks/>
          </p:cNvSpPr>
          <p:nvPr/>
        </p:nvSpPr>
        <p:spPr>
          <a:xfrm>
            <a:off x="441430" y="2534324"/>
            <a:ext cx="4888900" cy="854208"/>
          </a:xfrm>
          <a:prstGeom prst="rect">
            <a:avLst/>
          </a:prstGeom>
        </p:spPr>
        <p:txBody>
          <a:bodyPr lIns="91416" tIns="45708" rIns="91416" bIns="45708" anchor="ctr"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 b="1" baseline="0">
                <a:solidFill>
                  <a:srgbClr val="E0520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spcBef>
                <a:spcPts val="0"/>
              </a:spcBef>
            </a:pPr>
            <a:r>
              <a:rPr lang="fr-FR" sz="1400" dirty="0" smtClean="0">
                <a:solidFill>
                  <a:srgbClr val="3C3732"/>
                </a:solidFill>
              </a:rPr>
              <a:t>Travaux de remplacement d’appareils de voie à St Cyr.</a:t>
            </a:r>
          </a:p>
          <a:p>
            <a:pPr>
              <a:spcBef>
                <a:spcPts val="0"/>
              </a:spcBef>
            </a:pPr>
            <a:endParaRPr lang="fr-FR" sz="1400" dirty="0" smtClean="0">
              <a:solidFill>
                <a:srgbClr val="3C3732"/>
              </a:solidFill>
            </a:endParaRPr>
          </a:p>
          <a:p>
            <a:pPr>
              <a:spcBef>
                <a:spcPts val="0"/>
              </a:spcBef>
            </a:pPr>
            <a:r>
              <a:rPr lang="fr-FR" sz="1400" dirty="0"/>
              <a:t>Limitations temporaires de vitesse à 40 km.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580" y="8229736"/>
            <a:ext cx="747728" cy="97687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42" y="3978548"/>
            <a:ext cx="6678402" cy="214153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3401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6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33401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6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1693</TotalTime>
  <Words>102</Words>
  <Application>Microsoft Office PowerPoint</Application>
  <PresentationFormat>Personnalisé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MANTES-LA-JOLIE / DREUX / PLAISIR-GRIGNON VERS PARIS MONTPARNASSE</vt:lpstr>
    </vt:vector>
  </TitlesOfParts>
  <Company>sncf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slsn02901</dc:creator>
  <cp:lastModifiedBy>BRETON Amelie (SNCF / ELT N ET U / POLE GARE)</cp:lastModifiedBy>
  <cp:revision>117</cp:revision>
  <cp:lastPrinted>2015-06-03T08:07:38Z</cp:lastPrinted>
  <dcterms:created xsi:type="dcterms:W3CDTF">2013-04-24T10:16:38Z</dcterms:created>
  <dcterms:modified xsi:type="dcterms:W3CDTF">2015-06-03T08:07:53Z</dcterms:modified>
</cp:coreProperties>
</file>