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4" r:id="rId1"/>
  </p:sldMasterIdLst>
  <p:notesMasterIdLst>
    <p:notesMasterId r:id="rId3"/>
  </p:notesMasterIdLst>
  <p:sldIdLst>
    <p:sldId id="272" r:id="rId2"/>
  </p:sldIdLst>
  <p:sldSz cx="7562850" cy="10688638"/>
  <p:notesSz cx="9926638" cy="14355763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Geneva" pitchFamily="1" charset="-128"/>
        <a:cs typeface="+mn-cs"/>
      </a:defRPr>
    </a:lvl1pPr>
    <a:lvl2pPr marL="457081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Geneva" pitchFamily="1" charset="-128"/>
        <a:cs typeface="+mn-cs"/>
      </a:defRPr>
    </a:lvl2pPr>
    <a:lvl3pPr marL="914161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Geneva" pitchFamily="1" charset="-128"/>
        <a:cs typeface="+mn-cs"/>
      </a:defRPr>
    </a:lvl3pPr>
    <a:lvl4pPr marL="1371242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Geneva" pitchFamily="1" charset="-128"/>
        <a:cs typeface="+mn-cs"/>
      </a:defRPr>
    </a:lvl4pPr>
    <a:lvl5pPr marL="1828323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Geneva" pitchFamily="1" charset="-128"/>
        <a:cs typeface="+mn-cs"/>
      </a:defRPr>
    </a:lvl5pPr>
    <a:lvl6pPr marL="2285403" algn="l" defTabSz="914161" rtl="0" eaLnBrk="1" latinLnBrk="0" hangingPunct="1">
      <a:defRPr sz="2400" kern="1200">
        <a:solidFill>
          <a:schemeClr val="tx1"/>
        </a:solidFill>
        <a:latin typeface="Arial" charset="0"/>
        <a:ea typeface="Geneva" pitchFamily="1" charset="-128"/>
        <a:cs typeface="+mn-cs"/>
      </a:defRPr>
    </a:lvl6pPr>
    <a:lvl7pPr marL="2742484" algn="l" defTabSz="914161" rtl="0" eaLnBrk="1" latinLnBrk="0" hangingPunct="1">
      <a:defRPr sz="2400" kern="1200">
        <a:solidFill>
          <a:schemeClr val="tx1"/>
        </a:solidFill>
        <a:latin typeface="Arial" charset="0"/>
        <a:ea typeface="Geneva" pitchFamily="1" charset="-128"/>
        <a:cs typeface="+mn-cs"/>
      </a:defRPr>
    </a:lvl7pPr>
    <a:lvl8pPr marL="3199565" algn="l" defTabSz="914161" rtl="0" eaLnBrk="1" latinLnBrk="0" hangingPunct="1">
      <a:defRPr sz="2400" kern="1200">
        <a:solidFill>
          <a:schemeClr val="tx1"/>
        </a:solidFill>
        <a:latin typeface="Arial" charset="0"/>
        <a:ea typeface="Geneva" pitchFamily="1" charset="-128"/>
        <a:cs typeface="+mn-cs"/>
      </a:defRPr>
    </a:lvl8pPr>
    <a:lvl9pPr marL="3656645" algn="l" defTabSz="914161" rtl="0" eaLnBrk="1" latinLnBrk="0" hangingPunct="1">
      <a:defRPr sz="2400" kern="1200">
        <a:solidFill>
          <a:schemeClr val="tx1"/>
        </a:solidFill>
        <a:latin typeface="Arial" charset="0"/>
        <a:ea typeface="Geneva" pitchFamily="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100"/>
    <a:srgbClr val="E05206"/>
    <a:srgbClr val="3C3732"/>
    <a:srgbClr val="A1006B"/>
    <a:srgbClr val="6E267B"/>
    <a:srgbClr val="4D4F53"/>
    <a:srgbClr val="D7D7D7"/>
    <a:srgbClr val="009AA6"/>
    <a:srgbClr val="0088CE"/>
    <a:srgbClr val="CB00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Style foncé 2 - Accentuation 3/Accentuation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202B0CA-FC54-4496-8BCA-5EF66A818D29}" styleName="Style foncé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810" autoAdjust="0"/>
    <p:restoredTop sz="94660" autoAdjust="0"/>
  </p:normalViewPr>
  <p:slideViewPr>
    <p:cSldViewPr snapToGrid="0" showGuides="1">
      <p:cViewPr varScale="1">
        <p:scale>
          <a:sx n="73" d="100"/>
          <a:sy n="73" d="100"/>
        </p:scale>
        <p:origin x="-2862" y="-114"/>
      </p:cViewPr>
      <p:guideLst>
        <p:guide orient="horz" pos="3369"/>
        <p:guide pos="2382"/>
        <p:guide pos="258"/>
        <p:guide pos="4512"/>
        <p:guide pos="496"/>
        <p:guide pos="55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76" d="100"/>
          <a:sy n="76" d="100"/>
        </p:scale>
        <p:origin x="-2214" y="-96"/>
      </p:cViewPr>
      <p:guideLst>
        <p:guide orient="horz" pos="4521"/>
        <p:guide pos="3127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302625" cy="71859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32676" tIns="66338" rIns="132676" bIns="66338" numCol="1" anchor="t" anchorCtr="0" compatLnSpc="1">
            <a:prstTxWarp prst="textNoShape">
              <a:avLst/>
            </a:prstTxWarp>
          </a:bodyPr>
          <a:lstStyle>
            <a:lvl1pPr>
              <a:defRPr sz="1700">
                <a:latin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1696" y="0"/>
            <a:ext cx="4302625" cy="71859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32676" tIns="66338" rIns="132676" bIns="66338" numCol="1" anchor="t" anchorCtr="0" compatLnSpc="1">
            <a:prstTxWarp prst="textNoShape">
              <a:avLst/>
            </a:prstTxWarp>
          </a:bodyPr>
          <a:lstStyle>
            <a:lvl1pPr algn="r">
              <a:defRPr sz="1700">
                <a:latin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059113" y="1076325"/>
            <a:ext cx="3808412" cy="5384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204" y="6818590"/>
            <a:ext cx="7942238" cy="64604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32676" tIns="66338" rIns="132676" bIns="663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13634880"/>
            <a:ext cx="4302625" cy="71859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32676" tIns="66338" rIns="132676" bIns="66338" numCol="1" anchor="b" anchorCtr="0" compatLnSpc="1">
            <a:prstTxWarp prst="textNoShape">
              <a:avLst/>
            </a:prstTxWarp>
          </a:bodyPr>
          <a:lstStyle>
            <a:lvl1pPr>
              <a:defRPr sz="1700">
                <a:latin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1696" y="13634880"/>
            <a:ext cx="4302625" cy="71859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32676" tIns="66338" rIns="132676" bIns="66338" numCol="1" anchor="b" anchorCtr="0" compatLnSpc="1">
            <a:prstTxWarp prst="textNoShape">
              <a:avLst/>
            </a:prstTxWarp>
          </a:bodyPr>
          <a:lstStyle>
            <a:lvl1pPr algn="r">
              <a:defRPr sz="1700">
                <a:latin typeface="Arial" pitchFamily="34" charset="0"/>
              </a:defRPr>
            </a:lvl1pPr>
          </a:lstStyle>
          <a:p>
            <a:pPr>
              <a:defRPr/>
            </a:pPr>
            <a:fld id="{18C466AD-88D6-46E5-927B-B76BEF7A9BE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91190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Geneva" pitchFamily="1" charset="-128"/>
        <a:cs typeface="+mn-cs"/>
      </a:defRPr>
    </a:lvl1pPr>
    <a:lvl2pPr marL="457081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Geneva" pitchFamily="1" charset="-128"/>
        <a:cs typeface="+mn-cs"/>
      </a:defRPr>
    </a:lvl2pPr>
    <a:lvl3pPr marL="914161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Geneva" pitchFamily="1" charset="-128"/>
        <a:cs typeface="+mn-cs"/>
      </a:defRPr>
    </a:lvl3pPr>
    <a:lvl4pPr marL="1371242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Geneva" pitchFamily="1" charset="-128"/>
        <a:cs typeface="+mn-cs"/>
      </a:defRPr>
    </a:lvl4pPr>
    <a:lvl5pPr marL="182832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Geneva" pitchFamily="1" charset="-128"/>
        <a:cs typeface="+mn-cs"/>
      </a:defRPr>
    </a:lvl5pPr>
    <a:lvl6pPr marL="2285403" algn="l" defTabSz="91416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484" algn="l" defTabSz="91416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565" algn="l" defTabSz="91416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645" algn="l" defTabSz="91416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_Schéma_pas de Flas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1224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_Grille horaire_pas de Flash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1"/>
          <p:cNvSpPr>
            <a:spLocks noGrp="1"/>
          </p:cNvSpPr>
          <p:nvPr>
            <p:ph type="ctrTitle" hasCustomPrompt="1"/>
          </p:nvPr>
        </p:nvSpPr>
        <p:spPr>
          <a:xfrm>
            <a:off x="409577" y="1212851"/>
            <a:ext cx="6753225" cy="666750"/>
          </a:xfrm>
          <a:prstGeom prst="rect">
            <a:avLst/>
          </a:prstGeom>
          <a:solidFill>
            <a:srgbClr val="E05206"/>
          </a:solidFill>
        </p:spPr>
        <p:txBody>
          <a:bodyPr lIns="91416" tIns="45708" rIns="91416" bIns="45708" anchor="ctr"/>
          <a:lstStyle>
            <a:lvl1pPr algn="l">
              <a:defRPr sz="2200" b="1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r-FR" dirty="0" smtClean="0"/>
              <a:t>INDIQUER L’AXE</a:t>
            </a:r>
            <a:endParaRPr lang="fr-FR" dirty="0"/>
          </a:p>
        </p:txBody>
      </p:sp>
      <p:sp>
        <p:nvSpPr>
          <p:cNvPr id="9" name="Titre 1"/>
          <p:cNvSpPr txBox="1">
            <a:spLocks/>
          </p:cNvSpPr>
          <p:nvPr userDrawn="1"/>
        </p:nvSpPr>
        <p:spPr>
          <a:xfrm>
            <a:off x="409577" y="1212851"/>
            <a:ext cx="6753225" cy="666750"/>
          </a:xfrm>
          <a:prstGeom prst="rect">
            <a:avLst/>
          </a:prstGeom>
          <a:solidFill>
            <a:srgbClr val="E05206"/>
          </a:solidFill>
        </p:spPr>
        <p:txBody>
          <a:bodyPr lIns="91416" tIns="45708" rIns="91416" bIns="45708"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 baseline="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9pPr>
          </a:lstStyle>
          <a:p>
            <a:r>
              <a:rPr lang="fr-FR" dirty="0" smtClean="0"/>
              <a:t>INDIQUER L’AXE</a:t>
            </a:r>
            <a:endParaRPr lang="fr-FR" dirty="0"/>
          </a:p>
        </p:txBody>
      </p:sp>
      <p:pic>
        <p:nvPicPr>
          <p:cNvPr id="13" name="Picture 38" descr="D:\Documents\8506619A\Desktop\Hélène GODA\2. Documents SNCF\2.2 Images\Ligne N&amp;U\LOGOS U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56" t="8224" r="25536" b="16579"/>
          <a:stretch>
            <a:fillRect/>
          </a:stretch>
        </p:blipFill>
        <p:spPr bwMode="auto">
          <a:xfrm>
            <a:off x="6554694" y="388284"/>
            <a:ext cx="64293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24594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_Grille horaire_pas de Flash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1"/>
          <p:cNvSpPr>
            <a:spLocks noGrp="1"/>
          </p:cNvSpPr>
          <p:nvPr>
            <p:ph type="ctrTitle" hasCustomPrompt="1"/>
          </p:nvPr>
        </p:nvSpPr>
        <p:spPr>
          <a:xfrm>
            <a:off x="409577" y="1212851"/>
            <a:ext cx="6753225" cy="666750"/>
          </a:xfrm>
          <a:prstGeom prst="rect">
            <a:avLst/>
          </a:prstGeom>
          <a:solidFill>
            <a:srgbClr val="E05206"/>
          </a:solidFill>
        </p:spPr>
        <p:txBody>
          <a:bodyPr lIns="91416" tIns="45708" rIns="91416" bIns="45708" anchor="ctr"/>
          <a:lstStyle>
            <a:lvl1pPr algn="l">
              <a:defRPr sz="2200" b="1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r-FR" dirty="0" smtClean="0"/>
              <a:t>INDIQUER L’AXE</a:t>
            </a:r>
            <a:endParaRPr lang="fr-FR" dirty="0"/>
          </a:p>
        </p:txBody>
      </p:sp>
      <p:sp>
        <p:nvSpPr>
          <p:cNvPr id="9" name="Titre 1"/>
          <p:cNvSpPr txBox="1">
            <a:spLocks/>
          </p:cNvSpPr>
          <p:nvPr userDrawn="1"/>
        </p:nvSpPr>
        <p:spPr>
          <a:xfrm>
            <a:off x="409577" y="1212851"/>
            <a:ext cx="6753225" cy="666750"/>
          </a:xfrm>
          <a:prstGeom prst="rect">
            <a:avLst/>
          </a:prstGeom>
          <a:solidFill>
            <a:srgbClr val="E05206"/>
          </a:solidFill>
        </p:spPr>
        <p:txBody>
          <a:bodyPr lIns="91416" tIns="45708" rIns="91416" bIns="45708"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 baseline="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9pPr>
          </a:lstStyle>
          <a:p>
            <a:r>
              <a:rPr lang="fr-FR" dirty="0" smtClean="0"/>
              <a:t>INDIQUER L’AXE</a:t>
            </a: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26" t="10940" r="15563" b="27440"/>
          <a:stretch/>
        </p:blipFill>
        <p:spPr>
          <a:xfrm>
            <a:off x="5603179" y="414379"/>
            <a:ext cx="707061" cy="716010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68" t="9896" r="27333" b="19507"/>
          <a:stretch/>
        </p:blipFill>
        <p:spPr>
          <a:xfrm>
            <a:off x="6449192" y="427826"/>
            <a:ext cx="713610" cy="704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2720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0"/>
          <p:cNvGrpSpPr>
            <a:grpSpLocks/>
          </p:cNvGrpSpPr>
          <p:nvPr userDrawn="1"/>
        </p:nvGrpSpPr>
        <p:grpSpPr bwMode="auto">
          <a:xfrm>
            <a:off x="0" y="0"/>
            <a:ext cx="7534275" cy="279400"/>
            <a:chOff x="4153" y="9899"/>
            <a:chExt cx="11865" cy="361"/>
          </a:xfrm>
        </p:grpSpPr>
        <p:sp>
          <p:nvSpPr>
            <p:cNvPr id="1036" name="Freeform 21"/>
            <p:cNvSpPr>
              <a:spLocks/>
            </p:cNvSpPr>
            <p:nvPr userDrawn="1"/>
          </p:nvSpPr>
          <p:spPr bwMode="auto">
            <a:xfrm>
              <a:off x="7503" y="9899"/>
              <a:ext cx="343" cy="361"/>
            </a:xfrm>
            <a:custGeom>
              <a:avLst/>
              <a:gdLst>
                <a:gd name="T0" fmla="*/ 0 w 343"/>
                <a:gd name="T1" fmla="*/ 361 h 361"/>
                <a:gd name="T2" fmla="*/ 216 w 343"/>
                <a:gd name="T3" fmla="*/ 361 h 361"/>
                <a:gd name="T4" fmla="*/ 343 w 343"/>
                <a:gd name="T5" fmla="*/ 0 h 361"/>
                <a:gd name="T6" fmla="*/ 127 w 343"/>
                <a:gd name="T7" fmla="*/ 0 h 361"/>
                <a:gd name="T8" fmla="*/ 0 w 343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3" h="361">
                  <a:moveTo>
                    <a:pt x="0" y="361"/>
                  </a:moveTo>
                  <a:lnTo>
                    <a:pt x="216" y="361"/>
                  </a:lnTo>
                  <a:lnTo>
                    <a:pt x="343" y="0"/>
                  </a:lnTo>
                  <a:lnTo>
                    <a:pt x="127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7" name="Freeform 22"/>
            <p:cNvSpPr>
              <a:spLocks/>
            </p:cNvSpPr>
            <p:nvPr userDrawn="1"/>
          </p:nvSpPr>
          <p:spPr bwMode="auto">
            <a:xfrm>
              <a:off x="7983" y="9899"/>
              <a:ext cx="343" cy="361"/>
            </a:xfrm>
            <a:custGeom>
              <a:avLst/>
              <a:gdLst>
                <a:gd name="T0" fmla="*/ 0 w 343"/>
                <a:gd name="T1" fmla="*/ 361 h 361"/>
                <a:gd name="T2" fmla="*/ 216 w 343"/>
                <a:gd name="T3" fmla="*/ 361 h 361"/>
                <a:gd name="T4" fmla="*/ 343 w 343"/>
                <a:gd name="T5" fmla="*/ 0 h 361"/>
                <a:gd name="T6" fmla="*/ 126 w 343"/>
                <a:gd name="T7" fmla="*/ 0 h 361"/>
                <a:gd name="T8" fmla="*/ 0 w 343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3" h="361">
                  <a:moveTo>
                    <a:pt x="0" y="361"/>
                  </a:moveTo>
                  <a:lnTo>
                    <a:pt x="216" y="361"/>
                  </a:lnTo>
                  <a:lnTo>
                    <a:pt x="343" y="0"/>
                  </a:lnTo>
                  <a:lnTo>
                    <a:pt x="126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8" name="Freeform 23"/>
            <p:cNvSpPr>
              <a:spLocks/>
            </p:cNvSpPr>
            <p:nvPr userDrawn="1"/>
          </p:nvSpPr>
          <p:spPr bwMode="auto">
            <a:xfrm>
              <a:off x="7026" y="9899"/>
              <a:ext cx="340" cy="361"/>
            </a:xfrm>
            <a:custGeom>
              <a:avLst/>
              <a:gdLst>
                <a:gd name="T0" fmla="*/ 0 w 339"/>
                <a:gd name="T1" fmla="*/ 361 h 361"/>
                <a:gd name="T2" fmla="*/ 214 w 339"/>
                <a:gd name="T3" fmla="*/ 361 h 361"/>
                <a:gd name="T4" fmla="*/ 341 w 339"/>
                <a:gd name="T5" fmla="*/ 0 h 361"/>
                <a:gd name="T6" fmla="*/ 122 w 339"/>
                <a:gd name="T7" fmla="*/ 0 h 361"/>
                <a:gd name="T8" fmla="*/ 0 w 339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9" h="361">
                  <a:moveTo>
                    <a:pt x="0" y="361"/>
                  </a:moveTo>
                  <a:lnTo>
                    <a:pt x="212" y="361"/>
                  </a:lnTo>
                  <a:lnTo>
                    <a:pt x="339" y="0"/>
                  </a:lnTo>
                  <a:lnTo>
                    <a:pt x="122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9" name="Freeform 24"/>
            <p:cNvSpPr>
              <a:spLocks/>
            </p:cNvSpPr>
            <p:nvPr userDrawn="1"/>
          </p:nvSpPr>
          <p:spPr bwMode="auto">
            <a:xfrm>
              <a:off x="9906" y="9899"/>
              <a:ext cx="342" cy="361"/>
            </a:xfrm>
            <a:custGeom>
              <a:avLst/>
              <a:gdLst>
                <a:gd name="T0" fmla="*/ 0 w 343"/>
                <a:gd name="T1" fmla="*/ 361 h 361"/>
                <a:gd name="T2" fmla="*/ 214 w 343"/>
                <a:gd name="T3" fmla="*/ 361 h 361"/>
                <a:gd name="T4" fmla="*/ 341 w 343"/>
                <a:gd name="T5" fmla="*/ 0 h 361"/>
                <a:gd name="T6" fmla="*/ 126 w 343"/>
                <a:gd name="T7" fmla="*/ 0 h 361"/>
                <a:gd name="T8" fmla="*/ 0 w 343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3" h="361">
                  <a:moveTo>
                    <a:pt x="0" y="361"/>
                  </a:moveTo>
                  <a:lnTo>
                    <a:pt x="216" y="361"/>
                  </a:lnTo>
                  <a:lnTo>
                    <a:pt x="343" y="0"/>
                  </a:lnTo>
                  <a:lnTo>
                    <a:pt x="126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0" name="Freeform 25"/>
            <p:cNvSpPr>
              <a:spLocks/>
            </p:cNvSpPr>
            <p:nvPr userDrawn="1"/>
          </p:nvSpPr>
          <p:spPr bwMode="auto">
            <a:xfrm>
              <a:off x="8943" y="9899"/>
              <a:ext cx="345" cy="361"/>
            </a:xfrm>
            <a:custGeom>
              <a:avLst/>
              <a:gdLst>
                <a:gd name="T0" fmla="*/ 0 w 343"/>
                <a:gd name="T1" fmla="*/ 361 h 361"/>
                <a:gd name="T2" fmla="*/ 219 w 343"/>
                <a:gd name="T3" fmla="*/ 361 h 361"/>
                <a:gd name="T4" fmla="*/ 347 w 343"/>
                <a:gd name="T5" fmla="*/ 0 h 361"/>
                <a:gd name="T6" fmla="*/ 129 w 343"/>
                <a:gd name="T7" fmla="*/ 0 h 361"/>
                <a:gd name="T8" fmla="*/ 0 w 343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3" h="361">
                  <a:moveTo>
                    <a:pt x="0" y="361"/>
                  </a:moveTo>
                  <a:lnTo>
                    <a:pt x="217" y="361"/>
                  </a:lnTo>
                  <a:lnTo>
                    <a:pt x="343" y="0"/>
                  </a:lnTo>
                  <a:lnTo>
                    <a:pt x="127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1" name="Freeform 26"/>
            <p:cNvSpPr>
              <a:spLocks/>
            </p:cNvSpPr>
            <p:nvPr userDrawn="1"/>
          </p:nvSpPr>
          <p:spPr bwMode="auto">
            <a:xfrm>
              <a:off x="9426" y="9899"/>
              <a:ext cx="342" cy="361"/>
            </a:xfrm>
            <a:custGeom>
              <a:avLst/>
              <a:gdLst>
                <a:gd name="T0" fmla="*/ 0 w 343"/>
                <a:gd name="T1" fmla="*/ 361 h 361"/>
                <a:gd name="T2" fmla="*/ 214 w 343"/>
                <a:gd name="T3" fmla="*/ 361 h 361"/>
                <a:gd name="T4" fmla="*/ 341 w 343"/>
                <a:gd name="T5" fmla="*/ 0 h 361"/>
                <a:gd name="T6" fmla="*/ 127 w 343"/>
                <a:gd name="T7" fmla="*/ 0 h 361"/>
                <a:gd name="T8" fmla="*/ 0 w 343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3" h="361">
                  <a:moveTo>
                    <a:pt x="0" y="361"/>
                  </a:moveTo>
                  <a:lnTo>
                    <a:pt x="216" y="361"/>
                  </a:lnTo>
                  <a:lnTo>
                    <a:pt x="343" y="0"/>
                  </a:lnTo>
                  <a:lnTo>
                    <a:pt x="127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2" name="Freeform 27"/>
            <p:cNvSpPr>
              <a:spLocks/>
            </p:cNvSpPr>
            <p:nvPr userDrawn="1"/>
          </p:nvSpPr>
          <p:spPr bwMode="auto">
            <a:xfrm>
              <a:off x="4633" y="9899"/>
              <a:ext cx="345" cy="361"/>
            </a:xfrm>
            <a:custGeom>
              <a:avLst/>
              <a:gdLst>
                <a:gd name="T0" fmla="*/ 0 w 344"/>
                <a:gd name="T1" fmla="*/ 361 h 361"/>
                <a:gd name="T2" fmla="*/ 214 w 344"/>
                <a:gd name="T3" fmla="*/ 361 h 361"/>
                <a:gd name="T4" fmla="*/ 346 w 344"/>
                <a:gd name="T5" fmla="*/ 0 h 361"/>
                <a:gd name="T6" fmla="*/ 127 w 344"/>
                <a:gd name="T7" fmla="*/ 0 h 361"/>
                <a:gd name="T8" fmla="*/ 0 w 344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4" h="361">
                  <a:moveTo>
                    <a:pt x="0" y="361"/>
                  </a:moveTo>
                  <a:lnTo>
                    <a:pt x="212" y="361"/>
                  </a:lnTo>
                  <a:lnTo>
                    <a:pt x="344" y="0"/>
                  </a:lnTo>
                  <a:lnTo>
                    <a:pt x="127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3" name="Freeform 28"/>
            <p:cNvSpPr>
              <a:spLocks/>
            </p:cNvSpPr>
            <p:nvPr userDrawn="1"/>
          </p:nvSpPr>
          <p:spPr bwMode="auto">
            <a:xfrm>
              <a:off x="4153" y="9899"/>
              <a:ext cx="338" cy="361"/>
            </a:xfrm>
            <a:custGeom>
              <a:avLst/>
              <a:gdLst>
                <a:gd name="T0" fmla="*/ 0 w 338"/>
                <a:gd name="T1" fmla="*/ 361 h 361"/>
                <a:gd name="T2" fmla="*/ 211 w 338"/>
                <a:gd name="T3" fmla="*/ 361 h 361"/>
                <a:gd name="T4" fmla="*/ 338 w 338"/>
                <a:gd name="T5" fmla="*/ 0 h 361"/>
                <a:gd name="T6" fmla="*/ 126 w 338"/>
                <a:gd name="T7" fmla="*/ 0 h 361"/>
                <a:gd name="T8" fmla="*/ 0 w 338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8" h="361">
                  <a:moveTo>
                    <a:pt x="0" y="361"/>
                  </a:moveTo>
                  <a:lnTo>
                    <a:pt x="211" y="361"/>
                  </a:lnTo>
                  <a:lnTo>
                    <a:pt x="338" y="0"/>
                  </a:lnTo>
                  <a:lnTo>
                    <a:pt x="126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4" name="Freeform 29"/>
            <p:cNvSpPr>
              <a:spLocks/>
            </p:cNvSpPr>
            <p:nvPr userDrawn="1"/>
          </p:nvSpPr>
          <p:spPr bwMode="auto">
            <a:xfrm>
              <a:off x="5113" y="9899"/>
              <a:ext cx="345" cy="361"/>
            </a:xfrm>
            <a:custGeom>
              <a:avLst/>
              <a:gdLst>
                <a:gd name="T0" fmla="*/ 0 w 343"/>
                <a:gd name="T1" fmla="*/ 361 h 361"/>
                <a:gd name="T2" fmla="*/ 213 w 343"/>
                <a:gd name="T3" fmla="*/ 361 h 361"/>
                <a:gd name="T4" fmla="*/ 347 w 343"/>
                <a:gd name="T5" fmla="*/ 0 h 361"/>
                <a:gd name="T6" fmla="*/ 129 w 343"/>
                <a:gd name="T7" fmla="*/ 0 h 361"/>
                <a:gd name="T8" fmla="*/ 0 w 343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3" h="361">
                  <a:moveTo>
                    <a:pt x="0" y="361"/>
                  </a:moveTo>
                  <a:lnTo>
                    <a:pt x="211" y="361"/>
                  </a:lnTo>
                  <a:lnTo>
                    <a:pt x="343" y="0"/>
                  </a:lnTo>
                  <a:lnTo>
                    <a:pt x="127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5" name="Freeform 30"/>
            <p:cNvSpPr>
              <a:spLocks/>
            </p:cNvSpPr>
            <p:nvPr userDrawn="1"/>
          </p:nvSpPr>
          <p:spPr bwMode="auto">
            <a:xfrm>
              <a:off x="5596" y="9899"/>
              <a:ext cx="332" cy="361"/>
            </a:xfrm>
            <a:custGeom>
              <a:avLst/>
              <a:gdLst>
                <a:gd name="T0" fmla="*/ 0 w 333"/>
                <a:gd name="T1" fmla="*/ 361 h 361"/>
                <a:gd name="T2" fmla="*/ 199 w 333"/>
                <a:gd name="T3" fmla="*/ 361 h 361"/>
                <a:gd name="T4" fmla="*/ 331 w 333"/>
                <a:gd name="T5" fmla="*/ 0 h 361"/>
                <a:gd name="T6" fmla="*/ 127 w 333"/>
                <a:gd name="T7" fmla="*/ 0 h 361"/>
                <a:gd name="T8" fmla="*/ 0 w 333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3" h="361">
                  <a:moveTo>
                    <a:pt x="0" y="361"/>
                  </a:moveTo>
                  <a:lnTo>
                    <a:pt x="201" y="361"/>
                  </a:lnTo>
                  <a:lnTo>
                    <a:pt x="333" y="0"/>
                  </a:lnTo>
                  <a:lnTo>
                    <a:pt x="127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6" name="Freeform 31"/>
            <p:cNvSpPr>
              <a:spLocks/>
            </p:cNvSpPr>
            <p:nvPr userDrawn="1"/>
          </p:nvSpPr>
          <p:spPr bwMode="auto">
            <a:xfrm>
              <a:off x="6066" y="9899"/>
              <a:ext cx="342" cy="361"/>
            </a:xfrm>
            <a:custGeom>
              <a:avLst/>
              <a:gdLst>
                <a:gd name="T0" fmla="*/ 0 w 343"/>
                <a:gd name="T1" fmla="*/ 361 h 361"/>
                <a:gd name="T2" fmla="*/ 209 w 343"/>
                <a:gd name="T3" fmla="*/ 361 h 361"/>
                <a:gd name="T4" fmla="*/ 341 w 343"/>
                <a:gd name="T5" fmla="*/ 0 h 361"/>
                <a:gd name="T6" fmla="*/ 127 w 343"/>
                <a:gd name="T7" fmla="*/ 0 h 361"/>
                <a:gd name="T8" fmla="*/ 0 w 343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3" h="361">
                  <a:moveTo>
                    <a:pt x="0" y="361"/>
                  </a:moveTo>
                  <a:lnTo>
                    <a:pt x="211" y="361"/>
                  </a:lnTo>
                  <a:lnTo>
                    <a:pt x="343" y="0"/>
                  </a:lnTo>
                  <a:lnTo>
                    <a:pt x="127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7" name="Freeform 32"/>
            <p:cNvSpPr>
              <a:spLocks/>
            </p:cNvSpPr>
            <p:nvPr userDrawn="1"/>
          </p:nvSpPr>
          <p:spPr bwMode="auto">
            <a:xfrm>
              <a:off x="6546" y="9899"/>
              <a:ext cx="342" cy="361"/>
            </a:xfrm>
            <a:custGeom>
              <a:avLst/>
              <a:gdLst>
                <a:gd name="T0" fmla="*/ 0 w 343"/>
                <a:gd name="T1" fmla="*/ 361 h 361"/>
                <a:gd name="T2" fmla="*/ 209 w 343"/>
                <a:gd name="T3" fmla="*/ 361 h 361"/>
                <a:gd name="T4" fmla="*/ 341 w 343"/>
                <a:gd name="T5" fmla="*/ 0 h 361"/>
                <a:gd name="T6" fmla="*/ 126 w 343"/>
                <a:gd name="T7" fmla="*/ 0 h 361"/>
                <a:gd name="T8" fmla="*/ 0 w 343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3" h="361">
                  <a:moveTo>
                    <a:pt x="0" y="361"/>
                  </a:moveTo>
                  <a:lnTo>
                    <a:pt x="211" y="361"/>
                  </a:lnTo>
                  <a:lnTo>
                    <a:pt x="343" y="0"/>
                  </a:lnTo>
                  <a:lnTo>
                    <a:pt x="126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8" name="Freeform 33"/>
            <p:cNvSpPr>
              <a:spLocks/>
            </p:cNvSpPr>
            <p:nvPr userDrawn="1"/>
          </p:nvSpPr>
          <p:spPr bwMode="auto">
            <a:xfrm>
              <a:off x="8463" y="9899"/>
              <a:ext cx="345" cy="361"/>
            </a:xfrm>
            <a:custGeom>
              <a:avLst/>
              <a:gdLst>
                <a:gd name="T0" fmla="*/ 0 w 344"/>
                <a:gd name="T1" fmla="*/ 361 h 361"/>
                <a:gd name="T2" fmla="*/ 219 w 344"/>
                <a:gd name="T3" fmla="*/ 361 h 361"/>
                <a:gd name="T4" fmla="*/ 346 w 344"/>
                <a:gd name="T5" fmla="*/ 0 h 361"/>
                <a:gd name="T6" fmla="*/ 127 w 344"/>
                <a:gd name="T7" fmla="*/ 0 h 361"/>
                <a:gd name="T8" fmla="*/ 0 w 344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4" h="361">
                  <a:moveTo>
                    <a:pt x="0" y="361"/>
                  </a:moveTo>
                  <a:lnTo>
                    <a:pt x="217" y="361"/>
                  </a:lnTo>
                  <a:lnTo>
                    <a:pt x="344" y="0"/>
                  </a:lnTo>
                  <a:lnTo>
                    <a:pt x="127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9" name="Freeform 34"/>
            <p:cNvSpPr>
              <a:spLocks/>
            </p:cNvSpPr>
            <p:nvPr userDrawn="1"/>
          </p:nvSpPr>
          <p:spPr bwMode="auto">
            <a:xfrm>
              <a:off x="14233" y="9899"/>
              <a:ext cx="338" cy="361"/>
            </a:xfrm>
            <a:custGeom>
              <a:avLst/>
              <a:gdLst>
                <a:gd name="T0" fmla="*/ 0 w 338"/>
                <a:gd name="T1" fmla="*/ 361 h 361"/>
                <a:gd name="T2" fmla="*/ 211 w 338"/>
                <a:gd name="T3" fmla="*/ 361 h 361"/>
                <a:gd name="T4" fmla="*/ 338 w 338"/>
                <a:gd name="T5" fmla="*/ 0 h 361"/>
                <a:gd name="T6" fmla="*/ 127 w 338"/>
                <a:gd name="T7" fmla="*/ 0 h 361"/>
                <a:gd name="T8" fmla="*/ 0 w 338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8" h="361">
                  <a:moveTo>
                    <a:pt x="0" y="361"/>
                  </a:moveTo>
                  <a:lnTo>
                    <a:pt x="211" y="361"/>
                  </a:lnTo>
                  <a:lnTo>
                    <a:pt x="338" y="0"/>
                  </a:lnTo>
                  <a:lnTo>
                    <a:pt x="127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50" name="Freeform 35"/>
            <p:cNvSpPr>
              <a:spLocks/>
            </p:cNvSpPr>
            <p:nvPr userDrawn="1"/>
          </p:nvSpPr>
          <p:spPr bwMode="auto">
            <a:xfrm>
              <a:off x="13751" y="9899"/>
              <a:ext cx="337" cy="361"/>
            </a:xfrm>
            <a:custGeom>
              <a:avLst/>
              <a:gdLst>
                <a:gd name="T0" fmla="*/ 0 w 338"/>
                <a:gd name="T1" fmla="*/ 361 h 361"/>
                <a:gd name="T2" fmla="*/ 210 w 338"/>
                <a:gd name="T3" fmla="*/ 361 h 361"/>
                <a:gd name="T4" fmla="*/ 336 w 338"/>
                <a:gd name="T5" fmla="*/ 0 h 361"/>
                <a:gd name="T6" fmla="*/ 127 w 338"/>
                <a:gd name="T7" fmla="*/ 0 h 361"/>
                <a:gd name="T8" fmla="*/ 0 w 338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8" h="361">
                  <a:moveTo>
                    <a:pt x="0" y="361"/>
                  </a:moveTo>
                  <a:lnTo>
                    <a:pt x="212" y="361"/>
                  </a:lnTo>
                  <a:lnTo>
                    <a:pt x="338" y="0"/>
                  </a:lnTo>
                  <a:lnTo>
                    <a:pt x="127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51" name="Freeform 36"/>
            <p:cNvSpPr>
              <a:spLocks/>
            </p:cNvSpPr>
            <p:nvPr userDrawn="1"/>
          </p:nvSpPr>
          <p:spPr bwMode="auto">
            <a:xfrm>
              <a:off x="14713" y="9899"/>
              <a:ext cx="343" cy="361"/>
            </a:xfrm>
            <a:custGeom>
              <a:avLst/>
              <a:gdLst>
                <a:gd name="T0" fmla="*/ 0 w 343"/>
                <a:gd name="T1" fmla="*/ 361 h 361"/>
                <a:gd name="T2" fmla="*/ 211 w 343"/>
                <a:gd name="T3" fmla="*/ 361 h 361"/>
                <a:gd name="T4" fmla="*/ 343 w 343"/>
                <a:gd name="T5" fmla="*/ 0 h 361"/>
                <a:gd name="T6" fmla="*/ 127 w 343"/>
                <a:gd name="T7" fmla="*/ 0 h 361"/>
                <a:gd name="T8" fmla="*/ 0 w 343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3" h="361">
                  <a:moveTo>
                    <a:pt x="0" y="361"/>
                  </a:moveTo>
                  <a:lnTo>
                    <a:pt x="211" y="361"/>
                  </a:lnTo>
                  <a:lnTo>
                    <a:pt x="343" y="0"/>
                  </a:lnTo>
                  <a:lnTo>
                    <a:pt x="127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52" name="Freeform 37"/>
            <p:cNvSpPr>
              <a:spLocks/>
            </p:cNvSpPr>
            <p:nvPr userDrawn="1"/>
          </p:nvSpPr>
          <p:spPr bwMode="auto">
            <a:xfrm>
              <a:off x="15673" y="9899"/>
              <a:ext cx="345" cy="361"/>
            </a:xfrm>
            <a:custGeom>
              <a:avLst/>
              <a:gdLst>
                <a:gd name="T0" fmla="*/ 127 w 344"/>
                <a:gd name="T1" fmla="*/ 0 h 361"/>
                <a:gd name="T2" fmla="*/ 0 w 344"/>
                <a:gd name="T3" fmla="*/ 361 h 361"/>
                <a:gd name="T4" fmla="*/ 214 w 344"/>
                <a:gd name="T5" fmla="*/ 361 h 361"/>
                <a:gd name="T6" fmla="*/ 346 w 344"/>
                <a:gd name="T7" fmla="*/ 0 h 361"/>
                <a:gd name="T8" fmla="*/ 127 w 344"/>
                <a:gd name="T9" fmla="*/ 0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4" h="361">
                  <a:moveTo>
                    <a:pt x="127" y="0"/>
                  </a:moveTo>
                  <a:lnTo>
                    <a:pt x="0" y="361"/>
                  </a:lnTo>
                  <a:lnTo>
                    <a:pt x="212" y="361"/>
                  </a:lnTo>
                  <a:lnTo>
                    <a:pt x="344" y="0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53" name="Freeform 38"/>
            <p:cNvSpPr>
              <a:spLocks/>
            </p:cNvSpPr>
            <p:nvPr userDrawn="1"/>
          </p:nvSpPr>
          <p:spPr bwMode="auto">
            <a:xfrm>
              <a:off x="10386" y="9899"/>
              <a:ext cx="345" cy="361"/>
            </a:xfrm>
            <a:custGeom>
              <a:avLst/>
              <a:gdLst>
                <a:gd name="T0" fmla="*/ 0 w 344"/>
                <a:gd name="T1" fmla="*/ 361 h 361"/>
                <a:gd name="T2" fmla="*/ 219 w 344"/>
                <a:gd name="T3" fmla="*/ 361 h 361"/>
                <a:gd name="T4" fmla="*/ 346 w 344"/>
                <a:gd name="T5" fmla="*/ 0 h 361"/>
                <a:gd name="T6" fmla="*/ 132 w 344"/>
                <a:gd name="T7" fmla="*/ 0 h 361"/>
                <a:gd name="T8" fmla="*/ 0 w 344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4" h="361">
                  <a:moveTo>
                    <a:pt x="0" y="361"/>
                  </a:moveTo>
                  <a:lnTo>
                    <a:pt x="217" y="361"/>
                  </a:lnTo>
                  <a:lnTo>
                    <a:pt x="344" y="0"/>
                  </a:lnTo>
                  <a:lnTo>
                    <a:pt x="132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54" name="Freeform 39"/>
            <p:cNvSpPr>
              <a:spLocks/>
            </p:cNvSpPr>
            <p:nvPr userDrawn="1"/>
          </p:nvSpPr>
          <p:spPr bwMode="auto">
            <a:xfrm>
              <a:off x="13271" y="9899"/>
              <a:ext cx="337" cy="361"/>
            </a:xfrm>
            <a:custGeom>
              <a:avLst/>
              <a:gdLst>
                <a:gd name="T0" fmla="*/ 0 w 338"/>
                <a:gd name="T1" fmla="*/ 361 h 361"/>
                <a:gd name="T2" fmla="*/ 209 w 338"/>
                <a:gd name="T3" fmla="*/ 361 h 361"/>
                <a:gd name="T4" fmla="*/ 336 w 338"/>
                <a:gd name="T5" fmla="*/ 0 h 361"/>
                <a:gd name="T6" fmla="*/ 126 w 338"/>
                <a:gd name="T7" fmla="*/ 0 h 361"/>
                <a:gd name="T8" fmla="*/ 0 w 338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8" h="361">
                  <a:moveTo>
                    <a:pt x="0" y="361"/>
                  </a:moveTo>
                  <a:lnTo>
                    <a:pt x="211" y="361"/>
                  </a:lnTo>
                  <a:lnTo>
                    <a:pt x="338" y="0"/>
                  </a:lnTo>
                  <a:lnTo>
                    <a:pt x="126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55" name="Freeform 40"/>
            <p:cNvSpPr>
              <a:spLocks/>
            </p:cNvSpPr>
            <p:nvPr userDrawn="1"/>
          </p:nvSpPr>
          <p:spPr bwMode="auto">
            <a:xfrm>
              <a:off x="15193" y="9899"/>
              <a:ext cx="345" cy="361"/>
            </a:xfrm>
            <a:custGeom>
              <a:avLst/>
              <a:gdLst>
                <a:gd name="T0" fmla="*/ 0 w 343"/>
                <a:gd name="T1" fmla="*/ 361 h 361"/>
                <a:gd name="T2" fmla="*/ 213 w 343"/>
                <a:gd name="T3" fmla="*/ 361 h 361"/>
                <a:gd name="T4" fmla="*/ 347 w 343"/>
                <a:gd name="T5" fmla="*/ 0 h 361"/>
                <a:gd name="T6" fmla="*/ 128 w 343"/>
                <a:gd name="T7" fmla="*/ 0 h 361"/>
                <a:gd name="T8" fmla="*/ 0 w 343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3" h="361">
                  <a:moveTo>
                    <a:pt x="0" y="361"/>
                  </a:moveTo>
                  <a:lnTo>
                    <a:pt x="211" y="361"/>
                  </a:lnTo>
                  <a:lnTo>
                    <a:pt x="343" y="0"/>
                  </a:lnTo>
                  <a:lnTo>
                    <a:pt x="126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56" name="Freeform 41"/>
            <p:cNvSpPr>
              <a:spLocks/>
            </p:cNvSpPr>
            <p:nvPr userDrawn="1"/>
          </p:nvSpPr>
          <p:spPr bwMode="auto">
            <a:xfrm>
              <a:off x="11348" y="9899"/>
              <a:ext cx="343" cy="361"/>
            </a:xfrm>
            <a:custGeom>
              <a:avLst/>
              <a:gdLst>
                <a:gd name="T0" fmla="*/ 0 w 343"/>
                <a:gd name="T1" fmla="*/ 361 h 361"/>
                <a:gd name="T2" fmla="*/ 216 w 343"/>
                <a:gd name="T3" fmla="*/ 361 h 361"/>
                <a:gd name="T4" fmla="*/ 343 w 343"/>
                <a:gd name="T5" fmla="*/ 0 h 361"/>
                <a:gd name="T6" fmla="*/ 132 w 343"/>
                <a:gd name="T7" fmla="*/ 0 h 361"/>
                <a:gd name="T8" fmla="*/ 0 w 343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3" h="361">
                  <a:moveTo>
                    <a:pt x="0" y="361"/>
                  </a:moveTo>
                  <a:lnTo>
                    <a:pt x="216" y="361"/>
                  </a:lnTo>
                  <a:lnTo>
                    <a:pt x="343" y="0"/>
                  </a:lnTo>
                  <a:lnTo>
                    <a:pt x="132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57" name="Freeform 42"/>
            <p:cNvSpPr>
              <a:spLocks/>
            </p:cNvSpPr>
            <p:nvPr userDrawn="1"/>
          </p:nvSpPr>
          <p:spPr bwMode="auto">
            <a:xfrm>
              <a:off x="10868" y="9899"/>
              <a:ext cx="343" cy="361"/>
            </a:xfrm>
            <a:custGeom>
              <a:avLst/>
              <a:gdLst>
                <a:gd name="T0" fmla="*/ 0 w 343"/>
                <a:gd name="T1" fmla="*/ 361 h 361"/>
                <a:gd name="T2" fmla="*/ 217 w 343"/>
                <a:gd name="T3" fmla="*/ 361 h 361"/>
                <a:gd name="T4" fmla="*/ 343 w 343"/>
                <a:gd name="T5" fmla="*/ 0 h 361"/>
                <a:gd name="T6" fmla="*/ 132 w 343"/>
                <a:gd name="T7" fmla="*/ 0 h 361"/>
                <a:gd name="T8" fmla="*/ 0 w 343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3" h="361">
                  <a:moveTo>
                    <a:pt x="0" y="361"/>
                  </a:moveTo>
                  <a:lnTo>
                    <a:pt x="217" y="361"/>
                  </a:lnTo>
                  <a:lnTo>
                    <a:pt x="343" y="0"/>
                  </a:lnTo>
                  <a:lnTo>
                    <a:pt x="132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58" name="Freeform 43"/>
            <p:cNvSpPr>
              <a:spLocks/>
            </p:cNvSpPr>
            <p:nvPr userDrawn="1"/>
          </p:nvSpPr>
          <p:spPr bwMode="auto">
            <a:xfrm>
              <a:off x="11828" y="9899"/>
              <a:ext cx="345" cy="361"/>
            </a:xfrm>
            <a:custGeom>
              <a:avLst/>
              <a:gdLst>
                <a:gd name="T0" fmla="*/ 0 w 344"/>
                <a:gd name="T1" fmla="*/ 361 h 361"/>
                <a:gd name="T2" fmla="*/ 219 w 344"/>
                <a:gd name="T3" fmla="*/ 361 h 361"/>
                <a:gd name="T4" fmla="*/ 346 w 344"/>
                <a:gd name="T5" fmla="*/ 0 h 361"/>
                <a:gd name="T6" fmla="*/ 133 w 344"/>
                <a:gd name="T7" fmla="*/ 0 h 361"/>
                <a:gd name="T8" fmla="*/ 0 w 344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4" h="361">
                  <a:moveTo>
                    <a:pt x="0" y="361"/>
                  </a:moveTo>
                  <a:lnTo>
                    <a:pt x="217" y="361"/>
                  </a:lnTo>
                  <a:lnTo>
                    <a:pt x="344" y="0"/>
                  </a:lnTo>
                  <a:lnTo>
                    <a:pt x="133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59" name="Freeform 44"/>
            <p:cNvSpPr>
              <a:spLocks/>
            </p:cNvSpPr>
            <p:nvPr userDrawn="1"/>
          </p:nvSpPr>
          <p:spPr bwMode="auto">
            <a:xfrm>
              <a:off x="12308" y="9899"/>
              <a:ext cx="345" cy="361"/>
            </a:xfrm>
            <a:custGeom>
              <a:avLst/>
              <a:gdLst>
                <a:gd name="T0" fmla="*/ 0 w 344"/>
                <a:gd name="T1" fmla="*/ 361 h 361"/>
                <a:gd name="T2" fmla="*/ 219 w 344"/>
                <a:gd name="T3" fmla="*/ 361 h 361"/>
                <a:gd name="T4" fmla="*/ 346 w 344"/>
                <a:gd name="T5" fmla="*/ 0 h 361"/>
                <a:gd name="T6" fmla="*/ 132 w 344"/>
                <a:gd name="T7" fmla="*/ 0 h 361"/>
                <a:gd name="T8" fmla="*/ 0 w 344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4" h="361">
                  <a:moveTo>
                    <a:pt x="0" y="361"/>
                  </a:moveTo>
                  <a:lnTo>
                    <a:pt x="217" y="361"/>
                  </a:lnTo>
                  <a:lnTo>
                    <a:pt x="344" y="0"/>
                  </a:lnTo>
                  <a:lnTo>
                    <a:pt x="132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60" name="Freeform 45"/>
            <p:cNvSpPr>
              <a:spLocks/>
            </p:cNvSpPr>
            <p:nvPr userDrawn="1"/>
          </p:nvSpPr>
          <p:spPr bwMode="auto">
            <a:xfrm>
              <a:off x="12796" y="9899"/>
              <a:ext cx="332" cy="361"/>
            </a:xfrm>
            <a:custGeom>
              <a:avLst/>
              <a:gdLst>
                <a:gd name="T0" fmla="*/ 0 w 333"/>
                <a:gd name="T1" fmla="*/ 361 h 361"/>
                <a:gd name="T2" fmla="*/ 210 w 333"/>
                <a:gd name="T3" fmla="*/ 361 h 361"/>
                <a:gd name="T4" fmla="*/ 331 w 333"/>
                <a:gd name="T5" fmla="*/ 0 h 361"/>
                <a:gd name="T6" fmla="*/ 127 w 333"/>
                <a:gd name="T7" fmla="*/ 0 h 361"/>
                <a:gd name="T8" fmla="*/ 0 w 333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3" h="361">
                  <a:moveTo>
                    <a:pt x="0" y="361"/>
                  </a:moveTo>
                  <a:lnTo>
                    <a:pt x="212" y="361"/>
                  </a:lnTo>
                  <a:lnTo>
                    <a:pt x="333" y="0"/>
                  </a:lnTo>
                  <a:lnTo>
                    <a:pt x="127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pic>
        <p:nvPicPr>
          <p:cNvPr id="30" name="Picture 2"/>
          <p:cNvPicPr>
            <a:picLocks noChangeAspect="1" noChangeArrowheads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9" t="14497" r="73716" b="9239"/>
          <a:stretch/>
        </p:blipFill>
        <p:spPr bwMode="auto">
          <a:xfrm>
            <a:off x="502295" y="347850"/>
            <a:ext cx="1044555" cy="94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ZoneTexte 30"/>
          <p:cNvSpPr txBox="1"/>
          <p:nvPr userDrawn="1"/>
        </p:nvSpPr>
        <p:spPr>
          <a:xfrm>
            <a:off x="956887" y="461919"/>
            <a:ext cx="6617636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2400" dirty="0" smtClean="0">
                <a:solidFill>
                  <a:srgbClr val="E05206"/>
                </a:solidFill>
                <a:latin typeface="Avenir LT Std 65 Medium" pitchFamily="34" charset="0"/>
                <a:cs typeface="Arial" panose="020B0604020202020204" pitchFamily="34" charset="0"/>
              </a:rPr>
              <a:t>Les Travaux du mois de: </a:t>
            </a:r>
            <a:r>
              <a:rPr lang="fr-FR" sz="2400" b="1" dirty="0" smtClean="0">
                <a:solidFill>
                  <a:schemeClr val="tx1"/>
                </a:solidFill>
                <a:latin typeface="Avenir LT Std 65 Medium" pitchFamily="34" charset="0"/>
                <a:cs typeface="Arial" panose="020B0604020202020204" pitchFamily="34" charset="0"/>
              </a:rPr>
              <a:t>JANVIER</a:t>
            </a:r>
            <a:r>
              <a:rPr lang="fr-FR" sz="2000" b="1" dirty="0" smtClean="0">
                <a:solidFill>
                  <a:schemeClr val="tx1"/>
                </a:solidFill>
                <a:latin typeface="Avenir LT Std 65 Medium" pitchFamily="34" charset="0"/>
                <a:cs typeface="Arial" panose="020B0604020202020204" pitchFamily="34" charset="0"/>
              </a:rPr>
              <a:t> </a:t>
            </a:r>
            <a:r>
              <a:rPr lang="fr-FR" sz="2400" b="1" dirty="0" smtClean="0">
                <a:solidFill>
                  <a:schemeClr val="tx1"/>
                </a:solidFill>
                <a:latin typeface="Avenir LT Std 65 Medium" pitchFamily="34" charset="0"/>
                <a:cs typeface="Arial" panose="020B0604020202020204" pitchFamily="34" charset="0"/>
              </a:rPr>
              <a:t>2016</a:t>
            </a:r>
            <a:endParaRPr lang="fr-FR" sz="2400" b="1" dirty="0">
              <a:solidFill>
                <a:schemeClr val="tx1"/>
              </a:solidFill>
              <a:latin typeface="Avenir LT Std 65 Medium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600" dirty="0">
                <a:solidFill>
                  <a:schemeClr val="tx1"/>
                </a:solidFill>
                <a:latin typeface="Avenir LT Std 65 Medium" pitchFamily="34" charset="0"/>
                <a:cs typeface="Arial" panose="020B0604020202020204" pitchFamily="34" charset="0"/>
              </a:rPr>
              <a:t>Là où vos trains ne circulent pas, un bus prend le relais </a:t>
            </a:r>
            <a:r>
              <a:rPr lang="fr-FR" sz="1600" dirty="0" smtClean="0">
                <a:solidFill>
                  <a:schemeClr val="tx1"/>
                </a:solidFill>
                <a:latin typeface="Avenir LT Std 65 Medium" pitchFamily="34" charset="0"/>
                <a:cs typeface="Arial" panose="020B0604020202020204" pitchFamily="34" charset="0"/>
              </a:rPr>
              <a:t>!</a:t>
            </a:r>
            <a:endParaRPr lang="fr-FR" sz="1600" dirty="0">
              <a:solidFill>
                <a:schemeClr val="tx1"/>
              </a:solidFill>
              <a:latin typeface="Avenir LT Std 65 Medium" pitchFamily="34" charset="0"/>
              <a:cs typeface="Arial" panose="020B0604020202020204" pitchFamily="34" charset="0"/>
            </a:endParaRPr>
          </a:p>
        </p:txBody>
      </p:sp>
      <p:pic>
        <p:nvPicPr>
          <p:cNvPr id="32" name="Picture 7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860" y="9789063"/>
            <a:ext cx="6912000" cy="889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4459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56" r:id="rId2"/>
    <p:sldLayoutId id="2147483674" r:id="rId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Geneva" pitchFamily="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Geneva" pitchFamily="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Geneva" pitchFamily="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Geneva" pitchFamily="1" charset="-128"/>
        </a:defRPr>
      </a:lvl5pPr>
      <a:lvl6pPr marL="457081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Geneva" pitchFamily="1" charset="-128"/>
        </a:defRPr>
      </a:lvl6pPr>
      <a:lvl7pPr marL="914161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Geneva" pitchFamily="1" charset="-128"/>
        </a:defRPr>
      </a:lvl7pPr>
      <a:lvl8pPr marL="1371242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Geneva" pitchFamily="1" charset="-128"/>
        </a:defRPr>
      </a:lvl8pPr>
      <a:lvl9pPr marL="1828323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Geneva" pitchFamily="1" charset="-128"/>
        </a:defRPr>
      </a:lvl9pPr>
    </p:titleStyle>
    <p:bodyStyle>
      <a:lvl1pPr marL="342810" indent="-34281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756" indent="-285675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2702" indent="-22854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599782" indent="-22854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6863" indent="-22854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3944" indent="-22854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025" indent="-22854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8105" indent="-22854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5186" indent="-22854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1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81" algn="l" defTabSz="9141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61" algn="l" defTabSz="9141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42" algn="l" defTabSz="9141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23" algn="l" defTabSz="9141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03" algn="l" defTabSz="9141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484" algn="l" defTabSz="9141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565" algn="l" defTabSz="9141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645" algn="l" defTabSz="9141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6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62"/>
          <p:cNvSpPr>
            <a:spLocks noChangeArrowheads="1"/>
          </p:cNvSpPr>
          <p:nvPr/>
        </p:nvSpPr>
        <p:spPr bwMode="auto">
          <a:xfrm>
            <a:off x="6257593" y="9649273"/>
            <a:ext cx="93662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rIns="18000">
            <a:spAutoFit/>
          </a:bodyPr>
          <a:lstStyle/>
          <a:p>
            <a:pPr defTabSz="3338513"/>
            <a:r>
              <a:rPr lang="fr-FR" sz="600" dirty="0">
                <a:solidFill>
                  <a:schemeClr val="bg2"/>
                </a:solidFill>
              </a:rPr>
              <a:t>PRG </a:t>
            </a:r>
            <a:r>
              <a:rPr lang="fr-FR" sz="600" dirty="0" smtClean="0">
                <a:solidFill>
                  <a:schemeClr val="bg2"/>
                </a:solidFill>
              </a:rPr>
              <a:t>2016 JANVIER 1/3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409574" y="1656126"/>
            <a:ext cx="6753225" cy="56611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Geneva" pitchFamily="1" charset="-128"/>
            </a:endParaRPr>
          </a:p>
        </p:txBody>
      </p:sp>
      <p:sp>
        <p:nvSpPr>
          <p:cNvPr id="24" name="Titre 23"/>
          <p:cNvSpPr>
            <a:spLocks noGrp="1"/>
          </p:cNvSpPr>
          <p:nvPr>
            <p:ph type="ctrTitle" idx="4294967295"/>
          </p:nvPr>
        </p:nvSpPr>
        <p:spPr>
          <a:xfrm>
            <a:off x="409577" y="1397983"/>
            <a:ext cx="6753225" cy="271395"/>
          </a:xfrm>
          <a:prstGeom prst="rect">
            <a:avLst/>
          </a:prstGeom>
          <a:solidFill>
            <a:srgbClr val="E05206"/>
          </a:solidFill>
        </p:spPr>
        <p:txBody>
          <a:bodyPr anchor="ctr"/>
          <a:lstStyle/>
          <a:p>
            <a:pPr algn="l"/>
            <a:r>
              <a:rPr lang="fr-FR" sz="1300" dirty="0" smtClean="0"/>
              <a:t> </a:t>
            </a:r>
            <a:r>
              <a:rPr lang="fr-FR" sz="1300" dirty="0" smtClean="0">
                <a:solidFill>
                  <a:schemeClr val="bg1"/>
                </a:solidFill>
              </a:rPr>
              <a:t>Vous voyagez de: </a:t>
            </a:r>
            <a:r>
              <a:rPr lang="fr-FR" sz="1300" b="1" dirty="0" smtClean="0">
                <a:solidFill>
                  <a:schemeClr val="bg1"/>
                </a:solidFill>
              </a:rPr>
              <a:t>PARIS-MONTPARNASSE         RAMBOUILLET</a:t>
            </a:r>
            <a:r>
              <a:rPr lang="fr-FR" sz="1300" dirty="0" smtClean="0">
                <a:solidFill>
                  <a:schemeClr val="bg1"/>
                </a:solidFill>
              </a:rPr>
              <a:t> (ROPO – VOPI)</a:t>
            </a:r>
            <a:endParaRPr lang="fr-FR" sz="1300" dirty="0">
              <a:solidFill>
                <a:schemeClr val="bg1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250740" y="1657245"/>
            <a:ext cx="525190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Interruption de la circulation sur tout le parcours, substitution par Bus</a:t>
            </a:r>
          </a:p>
          <a:p>
            <a:pPr marL="171450" indent="-171450">
              <a:buBlip>
                <a:blip r:embed="rId2"/>
              </a:buBlip>
            </a:pPr>
            <a:r>
              <a:rPr lang="fr-FR" sz="1000" b="1" dirty="0" smtClean="0"/>
              <a:t>Du 11 au 16 janvier, du lundi au samedi,</a:t>
            </a:r>
            <a:r>
              <a:rPr lang="fr-FR" sz="1000" dirty="0" smtClean="0"/>
              <a:t> à partir de 00h35.</a:t>
            </a:r>
          </a:p>
          <a:p>
            <a:pPr marL="171450" indent="-171450">
              <a:buBlip>
                <a:blip r:embed="rId2"/>
              </a:buBlip>
            </a:pPr>
            <a:r>
              <a:rPr lang="fr-FR" sz="1000" b="1" dirty="0" smtClean="0"/>
              <a:t>Du 18 au 29 janvier, du lundi au vendredi,</a:t>
            </a:r>
            <a:r>
              <a:rPr lang="fr-FR" sz="1000" dirty="0" smtClean="0"/>
              <a:t> à partir de 00h35.</a:t>
            </a:r>
            <a:endParaRPr lang="fr-FR" sz="1000" b="1" dirty="0" smtClean="0"/>
          </a:p>
        </p:txBody>
      </p:sp>
      <p:sp>
        <p:nvSpPr>
          <p:cNvPr id="233" name="Rectangle 232"/>
          <p:cNvSpPr/>
          <p:nvPr/>
        </p:nvSpPr>
        <p:spPr bwMode="auto">
          <a:xfrm>
            <a:off x="410907" y="2493038"/>
            <a:ext cx="6753225" cy="52200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Geneva" pitchFamily="1" charset="-128"/>
            </a:endParaRPr>
          </a:p>
        </p:txBody>
      </p:sp>
      <p:sp>
        <p:nvSpPr>
          <p:cNvPr id="224" name="Titre 23"/>
          <p:cNvSpPr txBox="1">
            <a:spLocks/>
          </p:cNvSpPr>
          <p:nvPr/>
        </p:nvSpPr>
        <p:spPr>
          <a:xfrm>
            <a:off x="410908" y="2221643"/>
            <a:ext cx="6753225" cy="271395"/>
          </a:xfrm>
          <a:prstGeom prst="rect">
            <a:avLst/>
          </a:prstGeom>
          <a:solidFill>
            <a:srgbClr val="E05206"/>
          </a:solidFill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5pPr>
            <a:lvl6pPr marL="457081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6pPr>
            <a:lvl7pPr marL="914161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7pPr>
            <a:lvl8pPr marL="1371242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8pPr>
            <a:lvl9pPr marL="1828323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9pPr>
          </a:lstStyle>
          <a:p>
            <a:pPr algn="l"/>
            <a:r>
              <a:rPr lang="fr-FR" sz="1300" kern="0" dirty="0" smtClean="0">
                <a:solidFill>
                  <a:schemeClr val="bg1"/>
                </a:solidFill>
              </a:rPr>
              <a:t>Vous voyagez de: </a:t>
            </a:r>
            <a:r>
              <a:rPr lang="fr-FR" sz="1300" b="1" kern="0" dirty="0" smtClean="0">
                <a:solidFill>
                  <a:schemeClr val="bg1"/>
                </a:solidFill>
              </a:rPr>
              <a:t>RAMBOUILLET</a:t>
            </a:r>
            <a:r>
              <a:rPr lang="fr-FR" sz="1300" kern="0" dirty="0" smtClean="0">
                <a:solidFill>
                  <a:schemeClr val="bg1"/>
                </a:solidFill>
              </a:rPr>
              <a:t>          </a:t>
            </a:r>
            <a:r>
              <a:rPr lang="fr-FR" sz="1300" b="1" kern="0" dirty="0" smtClean="0">
                <a:solidFill>
                  <a:schemeClr val="bg1"/>
                </a:solidFill>
              </a:rPr>
              <a:t>PARIS-MONTPARNASSE </a:t>
            </a:r>
            <a:r>
              <a:rPr lang="fr-FR" sz="1300" kern="0" dirty="0" smtClean="0">
                <a:solidFill>
                  <a:schemeClr val="bg1"/>
                </a:solidFill>
              </a:rPr>
              <a:t>(PORO)</a:t>
            </a:r>
            <a:endParaRPr lang="fr-FR" sz="1300" kern="0" dirty="0">
              <a:solidFill>
                <a:schemeClr val="bg1"/>
              </a:solidFill>
            </a:endParaRPr>
          </a:p>
        </p:txBody>
      </p:sp>
      <p:sp>
        <p:nvSpPr>
          <p:cNvPr id="234" name="ZoneTexte 233"/>
          <p:cNvSpPr txBox="1"/>
          <p:nvPr/>
        </p:nvSpPr>
        <p:spPr>
          <a:xfrm>
            <a:off x="1250532" y="2460564"/>
            <a:ext cx="52519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Interruption de la circulation sur tout le parcours, substitution par Bus</a:t>
            </a:r>
          </a:p>
          <a:p>
            <a:pPr marL="171450" indent="-171450">
              <a:buBlip>
                <a:blip r:embed="rId2"/>
              </a:buBlip>
            </a:pPr>
            <a:r>
              <a:rPr lang="fr-FR" sz="1000" b="1" dirty="0" smtClean="0"/>
              <a:t>Du 25 au 29 janvier, du lundi au vendredi,</a:t>
            </a:r>
            <a:r>
              <a:rPr lang="fr-FR" sz="1000" dirty="0" smtClean="0"/>
              <a:t> à partir de 23h22.</a:t>
            </a:r>
            <a:endParaRPr lang="fr-FR" sz="1000" b="1" dirty="0" smtClean="0"/>
          </a:p>
        </p:txBody>
      </p:sp>
      <p:sp>
        <p:nvSpPr>
          <p:cNvPr id="236" name="Rectangle 235"/>
          <p:cNvSpPr/>
          <p:nvPr/>
        </p:nvSpPr>
        <p:spPr bwMode="auto">
          <a:xfrm>
            <a:off x="410400" y="3447338"/>
            <a:ext cx="6753225" cy="52341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Geneva" pitchFamily="1" charset="-128"/>
            </a:endParaRPr>
          </a:p>
        </p:txBody>
      </p:sp>
      <p:sp>
        <p:nvSpPr>
          <p:cNvPr id="237" name="ZoneTexte 236"/>
          <p:cNvSpPr txBox="1"/>
          <p:nvPr/>
        </p:nvSpPr>
        <p:spPr>
          <a:xfrm>
            <a:off x="1250740" y="3419427"/>
            <a:ext cx="52519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Interruption de la circulation, substitution par Bus</a:t>
            </a:r>
          </a:p>
          <a:p>
            <a:pPr marL="171450" indent="-171450">
              <a:buBlip>
                <a:blip r:embed="rId2"/>
              </a:buBlip>
            </a:pPr>
            <a:r>
              <a:rPr lang="fr-FR" sz="1000" b="1" dirty="0" smtClean="0"/>
              <a:t>Du 11 au 29 janvier, du lundi au vendredi,</a:t>
            </a:r>
            <a:r>
              <a:rPr lang="fr-FR" sz="1000" dirty="0" smtClean="0"/>
              <a:t> à partir de 22h52.</a:t>
            </a:r>
            <a:endParaRPr lang="fr-FR" sz="1000" b="1" dirty="0" smtClean="0"/>
          </a:p>
        </p:txBody>
      </p:sp>
      <p:sp>
        <p:nvSpPr>
          <p:cNvPr id="239" name="Rectangle 238"/>
          <p:cNvSpPr/>
          <p:nvPr/>
        </p:nvSpPr>
        <p:spPr bwMode="auto">
          <a:xfrm>
            <a:off x="410400" y="4474473"/>
            <a:ext cx="6753225" cy="52341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Geneva" pitchFamily="1" charset="-128"/>
            </a:endParaRPr>
          </a:p>
        </p:txBody>
      </p:sp>
      <p:sp>
        <p:nvSpPr>
          <p:cNvPr id="235" name="Titre 23"/>
          <p:cNvSpPr txBox="1">
            <a:spLocks/>
          </p:cNvSpPr>
          <p:nvPr/>
        </p:nvSpPr>
        <p:spPr>
          <a:xfrm>
            <a:off x="410400" y="3175943"/>
            <a:ext cx="6753225" cy="271395"/>
          </a:xfrm>
          <a:prstGeom prst="rect">
            <a:avLst/>
          </a:prstGeom>
          <a:solidFill>
            <a:srgbClr val="E05206"/>
          </a:solidFill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5pPr>
            <a:lvl6pPr marL="457081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6pPr>
            <a:lvl7pPr marL="914161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7pPr>
            <a:lvl8pPr marL="1371242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8pPr>
            <a:lvl9pPr marL="1828323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9pPr>
          </a:lstStyle>
          <a:p>
            <a:pPr algn="l"/>
            <a:r>
              <a:rPr lang="fr-FR" sz="1300" kern="0" dirty="0" smtClean="0"/>
              <a:t> </a:t>
            </a:r>
            <a:r>
              <a:rPr lang="fr-FR" sz="1300" kern="0" dirty="0" smtClean="0">
                <a:solidFill>
                  <a:schemeClr val="bg1"/>
                </a:solidFill>
              </a:rPr>
              <a:t>Vous voyagez entre: </a:t>
            </a:r>
            <a:r>
              <a:rPr lang="fr-FR" sz="1300" b="1" kern="0" dirty="0" smtClean="0">
                <a:solidFill>
                  <a:schemeClr val="bg1"/>
                </a:solidFill>
              </a:rPr>
              <a:t>LA VERRIÈRE         RAMBOUILLET </a:t>
            </a:r>
            <a:r>
              <a:rPr lang="fr-FR" sz="1300" kern="0" dirty="0" smtClean="0">
                <a:solidFill>
                  <a:schemeClr val="bg1"/>
                </a:solidFill>
              </a:rPr>
              <a:t>(ROPO – PORO)</a:t>
            </a:r>
            <a:endParaRPr lang="fr-FR" sz="1300" kern="0" dirty="0">
              <a:solidFill>
                <a:schemeClr val="bg1"/>
              </a:solidFill>
            </a:endParaRPr>
          </a:p>
        </p:txBody>
      </p:sp>
      <p:sp>
        <p:nvSpPr>
          <p:cNvPr id="238" name="Titre 23"/>
          <p:cNvSpPr txBox="1">
            <a:spLocks/>
          </p:cNvSpPr>
          <p:nvPr/>
        </p:nvSpPr>
        <p:spPr>
          <a:xfrm>
            <a:off x="410400" y="4203078"/>
            <a:ext cx="6753225" cy="271395"/>
          </a:xfrm>
          <a:prstGeom prst="rect">
            <a:avLst/>
          </a:prstGeom>
          <a:solidFill>
            <a:srgbClr val="E05206"/>
          </a:solidFill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5pPr>
            <a:lvl6pPr marL="457081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6pPr>
            <a:lvl7pPr marL="914161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7pPr>
            <a:lvl8pPr marL="1371242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8pPr>
            <a:lvl9pPr marL="1828323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9pPr>
          </a:lstStyle>
          <a:p>
            <a:pPr algn="l"/>
            <a:r>
              <a:rPr lang="fr-FR" sz="1300" kern="0" dirty="0" smtClean="0"/>
              <a:t> </a:t>
            </a:r>
            <a:r>
              <a:rPr lang="fr-FR" sz="1300" kern="0" dirty="0" smtClean="0">
                <a:solidFill>
                  <a:schemeClr val="bg1"/>
                </a:solidFill>
              </a:rPr>
              <a:t>Vous voyagez de: </a:t>
            </a:r>
            <a:r>
              <a:rPr lang="fr-FR" sz="1300" b="1" kern="0" dirty="0" smtClean="0">
                <a:solidFill>
                  <a:schemeClr val="bg1"/>
                </a:solidFill>
              </a:rPr>
              <a:t>PLAISIR-GRIGNON</a:t>
            </a:r>
            <a:r>
              <a:rPr lang="fr-FR" sz="1300" kern="0" dirty="0" smtClean="0">
                <a:solidFill>
                  <a:schemeClr val="bg1"/>
                </a:solidFill>
              </a:rPr>
              <a:t>          </a:t>
            </a:r>
            <a:r>
              <a:rPr lang="fr-FR" sz="1300" b="1" kern="0" dirty="0" smtClean="0">
                <a:solidFill>
                  <a:schemeClr val="bg1"/>
                </a:solidFill>
              </a:rPr>
              <a:t>MANTES-LA-JOLIE</a:t>
            </a:r>
            <a:r>
              <a:rPr lang="fr-FR" sz="1300" kern="0" dirty="0" smtClean="0">
                <a:solidFill>
                  <a:schemeClr val="bg1"/>
                </a:solidFill>
              </a:rPr>
              <a:t> (MOPI)</a:t>
            </a:r>
            <a:endParaRPr lang="fr-FR" sz="1300" kern="0" dirty="0">
              <a:solidFill>
                <a:schemeClr val="bg1"/>
              </a:solidFill>
            </a:endParaRPr>
          </a:p>
        </p:txBody>
      </p:sp>
      <p:sp>
        <p:nvSpPr>
          <p:cNvPr id="240" name="ZoneTexte 239"/>
          <p:cNvSpPr txBox="1"/>
          <p:nvPr/>
        </p:nvSpPr>
        <p:spPr>
          <a:xfrm>
            <a:off x="1250726" y="4461173"/>
            <a:ext cx="52519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Interruption de la circulation, substitution par Bus</a:t>
            </a:r>
          </a:p>
          <a:p>
            <a:pPr marL="171450" indent="-171450">
              <a:buBlip>
                <a:blip r:embed="rId2"/>
              </a:buBlip>
            </a:pPr>
            <a:r>
              <a:rPr lang="fr-FR" sz="1000" b="1" dirty="0" smtClean="0"/>
              <a:t>Du 11 au 29 janvier, du lundi au vendredi,</a:t>
            </a:r>
            <a:r>
              <a:rPr lang="fr-FR" sz="1000" dirty="0" smtClean="0"/>
              <a:t> à partir de 22h30.</a:t>
            </a:r>
            <a:endParaRPr lang="fr-FR" sz="1000" b="1" dirty="0" smtClean="0"/>
          </a:p>
        </p:txBody>
      </p:sp>
      <p:sp>
        <p:nvSpPr>
          <p:cNvPr id="242" name="Rectangle 241"/>
          <p:cNvSpPr/>
          <p:nvPr/>
        </p:nvSpPr>
        <p:spPr bwMode="auto">
          <a:xfrm>
            <a:off x="410400" y="5483985"/>
            <a:ext cx="6753225" cy="52341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Geneva" pitchFamily="1" charset="-128"/>
            </a:endParaRPr>
          </a:p>
        </p:txBody>
      </p:sp>
      <p:sp>
        <p:nvSpPr>
          <p:cNvPr id="241" name="Titre 23"/>
          <p:cNvSpPr txBox="1">
            <a:spLocks/>
          </p:cNvSpPr>
          <p:nvPr/>
        </p:nvSpPr>
        <p:spPr>
          <a:xfrm>
            <a:off x="410908" y="5212590"/>
            <a:ext cx="6753225" cy="271395"/>
          </a:xfrm>
          <a:prstGeom prst="rect">
            <a:avLst/>
          </a:prstGeom>
          <a:solidFill>
            <a:srgbClr val="E05206"/>
          </a:solidFill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5pPr>
            <a:lvl6pPr marL="457081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6pPr>
            <a:lvl7pPr marL="914161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7pPr>
            <a:lvl8pPr marL="1371242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8pPr>
            <a:lvl9pPr marL="1828323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Geneva" pitchFamily="1" charset="-128"/>
              </a:defRPr>
            </a:lvl9pPr>
          </a:lstStyle>
          <a:p>
            <a:pPr algn="l"/>
            <a:r>
              <a:rPr lang="fr-FR" sz="1300" kern="0" dirty="0" smtClean="0"/>
              <a:t> </a:t>
            </a:r>
            <a:r>
              <a:rPr lang="fr-FR" sz="1300" kern="0" dirty="0" smtClean="0">
                <a:solidFill>
                  <a:schemeClr val="bg1"/>
                </a:solidFill>
              </a:rPr>
              <a:t>Vous voyagez entre: </a:t>
            </a:r>
            <a:r>
              <a:rPr lang="fr-FR" sz="1300" b="1" kern="0" dirty="0" smtClean="0">
                <a:solidFill>
                  <a:schemeClr val="bg1"/>
                </a:solidFill>
              </a:rPr>
              <a:t>LA VERRIÈRE </a:t>
            </a:r>
            <a:r>
              <a:rPr lang="fr-FR" sz="1300" kern="0" dirty="0" smtClean="0">
                <a:solidFill>
                  <a:schemeClr val="bg1"/>
                </a:solidFill>
              </a:rPr>
              <a:t>         </a:t>
            </a:r>
            <a:r>
              <a:rPr lang="fr-FR" sz="1300" b="1" kern="0" dirty="0" smtClean="0">
                <a:solidFill>
                  <a:schemeClr val="bg1"/>
                </a:solidFill>
              </a:rPr>
              <a:t>LA DÉFENSE </a:t>
            </a:r>
            <a:r>
              <a:rPr lang="fr-FR" sz="1300" kern="0" dirty="0" smtClean="0">
                <a:solidFill>
                  <a:schemeClr val="bg1"/>
                </a:solidFill>
              </a:rPr>
              <a:t>(VERI – DEFI)</a:t>
            </a:r>
            <a:endParaRPr lang="fr-FR" sz="1300" kern="0" dirty="0">
              <a:solidFill>
                <a:schemeClr val="bg1"/>
              </a:solidFill>
            </a:endParaRPr>
          </a:p>
        </p:txBody>
      </p:sp>
      <p:sp>
        <p:nvSpPr>
          <p:cNvPr id="245" name="ZoneTexte 244"/>
          <p:cNvSpPr txBox="1"/>
          <p:nvPr/>
        </p:nvSpPr>
        <p:spPr>
          <a:xfrm>
            <a:off x="1248660" y="5488307"/>
            <a:ext cx="52519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Interruption de la circulation sur tout le parcours, substitution par Bus</a:t>
            </a:r>
          </a:p>
          <a:p>
            <a:pPr marL="171450" indent="-171450">
              <a:buBlip>
                <a:blip r:embed="rId2"/>
              </a:buBlip>
            </a:pPr>
            <a:r>
              <a:rPr lang="fr-FR" sz="1000" b="1" dirty="0" smtClean="0"/>
              <a:t>Du 11 au 29 janvier, du lundi au vendredi,</a:t>
            </a:r>
            <a:r>
              <a:rPr lang="fr-FR" sz="1000" dirty="0" smtClean="0"/>
              <a:t> à partir de 22h15.</a:t>
            </a:r>
            <a:endParaRPr lang="fr-FR" sz="1000" b="1" dirty="0" smtClean="0"/>
          </a:p>
        </p:txBody>
      </p:sp>
      <p:sp>
        <p:nvSpPr>
          <p:cNvPr id="246" name="Rectangle 245"/>
          <p:cNvSpPr/>
          <p:nvPr/>
        </p:nvSpPr>
        <p:spPr bwMode="auto">
          <a:xfrm>
            <a:off x="410908" y="9183584"/>
            <a:ext cx="6753225" cy="41448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Geneva" pitchFamily="1" charset="-128"/>
            </a:endParaRPr>
          </a:p>
        </p:txBody>
      </p:sp>
      <p:sp>
        <p:nvSpPr>
          <p:cNvPr id="247" name="ZoneTexte 246"/>
          <p:cNvSpPr txBox="1"/>
          <p:nvPr/>
        </p:nvSpPr>
        <p:spPr>
          <a:xfrm>
            <a:off x="398383" y="9031499"/>
            <a:ext cx="6751890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2800" b="1" dirty="0" smtClean="0">
                <a:solidFill>
                  <a:srgbClr val="E05206"/>
                </a:solidFill>
              </a:rPr>
              <a:t>@</a:t>
            </a:r>
            <a:r>
              <a:rPr lang="fr-FR" sz="3200" b="1" dirty="0" smtClean="0">
                <a:solidFill>
                  <a:srgbClr val="E05206"/>
                </a:solidFill>
              </a:rPr>
              <a:t> </a:t>
            </a:r>
            <a:r>
              <a:rPr lang="fr-FR" sz="1400" dirty="0" smtClean="0">
                <a:solidFill>
                  <a:srgbClr val="3C3732"/>
                </a:solidFill>
              </a:rPr>
              <a:t>Retrouvez le détail de vos infos travaux sur: </a:t>
            </a:r>
            <a:r>
              <a:rPr lang="fr-FR" sz="1400" dirty="0" smtClean="0">
                <a:solidFill>
                  <a:srgbClr val="E05206"/>
                </a:solidFill>
              </a:rPr>
              <a:t>www.transilien.com</a:t>
            </a:r>
            <a:endParaRPr lang="fr-FR" sz="2000" b="1" dirty="0" smtClean="0">
              <a:solidFill>
                <a:srgbClr val="E05206"/>
              </a:solidFill>
            </a:endParaRPr>
          </a:p>
        </p:txBody>
      </p:sp>
      <p:pic>
        <p:nvPicPr>
          <p:cNvPr id="390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96" t="8974" r="11520" b="24570"/>
          <a:stretch>
            <a:fillRect/>
          </a:stretch>
        </p:blipFill>
        <p:spPr bwMode="auto">
          <a:xfrm>
            <a:off x="863406" y="1747340"/>
            <a:ext cx="396000" cy="38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1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96" t="8974" r="11520" b="24570"/>
          <a:stretch>
            <a:fillRect/>
          </a:stretch>
        </p:blipFill>
        <p:spPr bwMode="auto">
          <a:xfrm>
            <a:off x="863406" y="2544211"/>
            <a:ext cx="396000" cy="38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2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96" t="8974" r="11520" b="24570"/>
          <a:stretch>
            <a:fillRect/>
          </a:stretch>
        </p:blipFill>
        <p:spPr bwMode="auto">
          <a:xfrm>
            <a:off x="862464" y="3516700"/>
            <a:ext cx="396000" cy="38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3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96" t="8974" r="11520" b="24570"/>
          <a:stretch>
            <a:fillRect/>
          </a:stretch>
        </p:blipFill>
        <p:spPr bwMode="auto">
          <a:xfrm>
            <a:off x="864000" y="4558322"/>
            <a:ext cx="396000" cy="38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5" name="Picture 38" descr="D:\Documents\8506619A\Desktop\Hélène GODA\2. Documents SNCF\2.2 Images\Ligne N&amp;U\LOGOS 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56" t="8224" r="25536" b="16579"/>
          <a:stretch>
            <a:fillRect/>
          </a:stretch>
        </p:blipFill>
        <p:spPr bwMode="auto">
          <a:xfrm>
            <a:off x="877596" y="5549678"/>
            <a:ext cx="360000" cy="36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10800" y="2500679"/>
            <a:ext cx="592933" cy="479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1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800" y="1689582"/>
            <a:ext cx="593182" cy="479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2" name="Pictur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10800" y="3467434"/>
            <a:ext cx="592933" cy="479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3" name="Pictur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11111" y="4491835"/>
            <a:ext cx="592933" cy="479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" name="Pictur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10030" y="5503087"/>
            <a:ext cx="592933" cy="479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940" y="5496251"/>
            <a:ext cx="384318" cy="4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5" name="Picture 21" descr="N:\MONTPARNASSE\COMMUN\Picto\Transport\SNC_Illu_Transport_3-03.PNG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78" t="33398" r="22922" b="12344"/>
          <a:stretch>
            <a:fillRect/>
          </a:stretch>
        </p:blipFill>
        <p:spPr bwMode="auto">
          <a:xfrm>
            <a:off x="418232" y="2520565"/>
            <a:ext cx="396000" cy="40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e 6"/>
          <p:cNvGrpSpPr/>
          <p:nvPr/>
        </p:nvGrpSpPr>
        <p:grpSpPr>
          <a:xfrm>
            <a:off x="5974211" y="5498771"/>
            <a:ext cx="650223" cy="544704"/>
            <a:chOff x="5974211" y="5498771"/>
            <a:chExt cx="650223" cy="544704"/>
          </a:xfrm>
        </p:grpSpPr>
        <p:grpSp>
          <p:nvGrpSpPr>
            <p:cNvPr id="139" name="Groupe 43"/>
            <p:cNvGrpSpPr>
              <a:grpSpLocks noChangeAspect="1"/>
            </p:cNvGrpSpPr>
            <p:nvPr/>
          </p:nvGrpSpPr>
          <p:grpSpPr bwMode="auto">
            <a:xfrm>
              <a:off x="6068205" y="5498771"/>
              <a:ext cx="468000" cy="257708"/>
              <a:chOff x="6588224" y="1845087"/>
              <a:chExt cx="360000" cy="198000"/>
            </a:xfrm>
          </p:grpSpPr>
          <p:grpSp>
            <p:nvGrpSpPr>
              <p:cNvPr id="141" name="Groupe 44"/>
              <p:cNvGrpSpPr>
                <a:grpSpLocks noChangeAspect="1"/>
              </p:cNvGrpSpPr>
              <p:nvPr/>
            </p:nvGrpSpPr>
            <p:grpSpPr bwMode="auto">
              <a:xfrm>
                <a:off x="6688716" y="1845087"/>
                <a:ext cx="151973" cy="198000"/>
                <a:chOff x="6688716" y="1845087"/>
                <a:chExt cx="279969" cy="364762"/>
              </a:xfrm>
            </p:grpSpPr>
            <p:sp>
              <p:nvSpPr>
                <p:cNvPr id="143" name="Ellipse 142"/>
                <p:cNvSpPr/>
                <p:nvPr/>
              </p:nvSpPr>
              <p:spPr>
                <a:xfrm>
                  <a:off x="6687647" y="1929711"/>
                  <a:ext cx="280473" cy="280138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fr-FR">
                    <a:ln w="9525">
                      <a:solidFill>
                        <a:schemeClr val="tx1"/>
                      </a:solidFill>
                    </a:ln>
                    <a:solidFill>
                      <a:schemeClr val="bg1"/>
                    </a:solidFill>
                  </a:endParaRPr>
                </a:p>
              </p:txBody>
            </p:sp>
            <p:grpSp>
              <p:nvGrpSpPr>
                <p:cNvPr id="144" name="Groupe 47"/>
                <p:cNvGrpSpPr>
                  <a:grpSpLocks/>
                </p:cNvGrpSpPr>
                <p:nvPr/>
              </p:nvGrpSpPr>
              <p:grpSpPr bwMode="auto">
                <a:xfrm rot="-300000">
                  <a:off x="6918090" y="1936834"/>
                  <a:ext cx="33870" cy="25938"/>
                  <a:chOff x="5188272" y="2024957"/>
                  <a:chExt cx="217785" cy="166779"/>
                </a:xfrm>
              </p:grpSpPr>
              <p:sp>
                <p:nvSpPr>
                  <p:cNvPr id="164" name="Rectangle à coins arrondis 163"/>
                  <p:cNvSpPr/>
                  <p:nvPr/>
                </p:nvSpPr>
                <p:spPr>
                  <a:xfrm rot="2665520">
                    <a:off x="5156500" y="2008361"/>
                    <a:ext cx="93923" cy="112577"/>
                  </a:xfrm>
                  <a:prstGeom prst="roundRect">
                    <a:avLst/>
                  </a:prstGeom>
                  <a:solidFill>
                    <a:srgbClr val="4D4F53"/>
                  </a:solidFill>
                  <a:ln w="3175">
                    <a:solidFill>
                      <a:srgbClr val="4D4F5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fr-FR"/>
                  </a:p>
                </p:txBody>
              </p:sp>
              <p:sp>
                <p:nvSpPr>
                  <p:cNvPr id="165" name="Rectangle à coins arrondis 164"/>
                  <p:cNvSpPr/>
                  <p:nvPr/>
                </p:nvSpPr>
                <p:spPr>
                  <a:xfrm rot="2665520">
                    <a:off x="5141694" y="1954709"/>
                    <a:ext cx="187858" cy="131334"/>
                  </a:xfrm>
                  <a:prstGeom prst="roundRect">
                    <a:avLst/>
                  </a:prstGeom>
                  <a:solidFill>
                    <a:srgbClr val="4D4F53"/>
                  </a:solidFill>
                  <a:ln w="3175">
                    <a:solidFill>
                      <a:srgbClr val="4D4F5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fr-FR"/>
                  </a:p>
                </p:txBody>
              </p:sp>
            </p:grpSp>
            <p:grpSp>
              <p:nvGrpSpPr>
                <p:cNvPr id="145" name="Groupe 48"/>
                <p:cNvGrpSpPr>
                  <a:grpSpLocks/>
                </p:cNvGrpSpPr>
                <p:nvPr/>
              </p:nvGrpSpPr>
              <p:grpSpPr bwMode="auto">
                <a:xfrm rot="-4980000">
                  <a:off x="6706588" y="1934158"/>
                  <a:ext cx="33870" cy="25938"/>
                  <a:chOff x="5188272" y="2024957"/>
                  <a:chExt cx="217785" cy="166779"/>
                </a:xfrm>
              </p:grpSpPr>
              <p:sp>
                <p:nvSpPr>
                  <p:cNvPr id="162" name="Rectangle à coins arrondis 161"/>
                  <p:cNvSpPr/>
                  <p:nvPr/>
                </p:nvSpPr>
                <p:spPr>
                  <a:xfrm rot="2665520">
                    <a:off x="5242097" y="1980371"/>
                    <a:ext cx="112580" cy="131504"/>
                  </a:xfrm>
                  <a:prstGeom prst="roundRect">
                    <a:avLst/>
                  </a:prstGeom>
                  <a:solidFill>
                    <a:srgbClr val="4D4F53"/>
                  </a:solidFill>
                  <a:ln w="3175">
                    <a:solidFill>
                      <a:srgbClr val="4D4F5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fr-FR"/>
                  </a:p>
                </p:txBody>
              </p:sp>
              <p:sp>
                <p:nvSpPr>
                  <p:cNvPr id="163" name="Rectangle à coins arrondis 162"/>
                  <p:cNvSpPr/>
                  <p:nvPr/>
                </p:nvSpPr>
                <p:spPr>
                  <a:xfrm rot="2665520">
                    <a:off x="5233605" y="1916499"/>
                    <a:ext cx="243918" cy="112713"/>
                  </a:xfrm>
                  <a:prstGeom prst="roundRect">
                    <a:avLst/>
                  </a:prstGeom>
                  <a:solidFill>
                    <a:srgbClr val="4D4F53"/>
                  </a:solidFill>
                  <a:ln w="3175">
                    <a:solidFill>
                      <a:srgbClr val="4D4F5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fr-FR"/>
                  </a:p>
                </p:txBody>
              </p:sp>
            </p:grpSp>
            <p:sp>
              <p:nvSpPr>
                <p:cNvPr id="146" name="Ellipse 145"/>
                <p:cNvSpPr/>
                <p:nvPr/>
              </p:nvSpPr>
              <p:spPr>
                <a:xfrm>
                  <a:off x="6786981" y="1845087"/>
                  <a:ext cx="81805" cy="84624"/>
                </a:xfrm>
                <a:prstGeom prst="ellipse">
                  <a:avLst/>
                </a:prstGeom>
                <a:solidFill>
                  <a:schemeClr val="bg1"/>
                </a:solidFill>
                <a:ln w="9525" cmpd="sng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fr-FR">
                    <a:ln w="9525">
                      <a:solidFill>
                        <a:schemeClr val="tx1"/>
                      </a:solidFill>
                    </a:ln>
                  </a:endParaRPr>
                </a:p>
              </p:txBody>
            </p:sp>
            <p:grpSp>
              <p:nvGrpSpPr>
                <p:cNvPr id="147" name="Groupe 50"/>
                <p:cNvGrpSpPr>
                  <a:grpSpLocks/>
                </p:cNvGrpSpPr>
                <p:nvPr/>
              </p:nvGrpSpPr>
              <p:grpSpPr bwMode="auto">
                <a:xfrm>
                  <a:off x="6814011" y="1892737"/>
                  <a:ext cx="28800" cy="36000"/>
                  <a:chOff x="4482933" y="1607250"/>
                  <a:chExt cx="252000" cy="323460"/>
                </a:xfrm>
              </p:grpSpPr>
              <p:sp>
                <p:nvSpPr>
                  <p:cNvPr id="160" name="Rectangle à coins arrondis 159"/>
                  <p:cNvSpPr/>
                  <p:nvPr/>
                </p:nvSpPr>
                <p:spPr>
                  <a:xfrm rot="68635">
                    <a:off x="4553192" y="1755941"/>
                    <a:ext cx="102256" cy="183522"/>
                  </a:xfrm>
                  <a:prstGeom prst="roundRect">
                    <a:avLst/>
                  </a:prstGeom>
                  <a:solidFill>
                    <a:srgbClr val="4D4F53"/>
                  </a:solidFill>
                  <a:ln w="0">
                    <a:solidFill>
                      <a:srgbClr val="4D4F5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fr-FR"/>
                  </a:p>
                </p:txBody>
              </p:sp>
              <p:sp>
                <p:nvSpPr>
                  <p:cNvPr id="161" name="Rectangle à coins arrondis 160"/>
                  <p:cNvSpPr/>
                  <p:nvPr/>
                </p:nvSpPr>
                <p:spPr>
                  <a:xfrm rot="68635">
                    <a:off x="4476508" y="1598629"/>
                    <a:ext cx="255639" cy="157312"/>
                  </a:xfrm>
                  <a:prstGeom prst="roundRect">
                    <a:avLst/>
                  </a:prstGeom>
                  <a:solidFill>
                    <a:srgbClr val="4D4F53"/>
                  </a:solidFill>
                  <a:ln w="0">
                    <a:solidFill>
                      <a:srgbClr val="4D4F5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fr-FR"/>
                  </a:p>
                </p:txBody>
              </p:sp>
            </p:grpSp>
            <p:cxnSp>
              <p:nvCxnSpPr>
                <p:cNvPr id="148" name="Connecteur droit 147"/>
                <p:cNvCxnSpPr/>
                <p:nvPr/>
              </p:nvCxnSpPr>
              <p:spPr>
                <a:xfrm flipH="1">
                  <a:off x="6827883" y="1950139"/>
                  <a:ext cx="0" cy="23345"/>
                </a:xfrm>
                <a:prstGeom prst="line">
                  <a:avLst/>
                </a:prstGeom>
                <a:ln w="3175">
                  <a:solidFill>
                    <a:srgbClr val="4D4F53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49" name="Connecteur droit 148"/>
                <p:cNvCxnSpPr/>
                <p:nvPr/>
              </p:nvCxnSpPr>
              <p:spPr>
                <a:xfrm rot="5400000" flipH="1">
                  <a:off x="6941827" y="2055176"/>
                  <a:ext cx="0" cy="23373"/>
                </a:xfrm>
                <a:prstGeom prst="line">
                  <a:avLst/>
                </a:prstGeom>
                <a:ln w="3175">
                  <a:solidFill>
                    <a:srgbClr val="4D4F53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50" name="Connecteur droit 149"/>
                <p:cNvCxnSpPr/>
                <p:nvPr/>
              </p:nvCxnSpPr>
              <p:spPr>
                <a:xfrm rot="5400000" flipH="1">
                  <a:off x="6719785" y="2055176"/>
                  <a:ext cx="0" cy="23373"/>
                </a:xfrm>
                <a:prstGeom prst="line">
                  <a:avLst/>
                </a:prstGeom>
                <a:ln w="3175">
                  <a:solidFill>
                    <a:srgbClr val="4D4F53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51" name="Connecteur droit 150"/>
                <p:cNvCxnSpPr/>
                <p:nvPr/>
              </p:nvCxnSpPr>
              <p:spPr>
                <a:xfrm flipH="1">
                  <a:off x="6827883" y="2171915"/>
                  <a:ext cx="0" cy="23345"/>
                </a:xfrm>
                <a:prstGeom prst="line">
                  <a:avLst/>
                </a:prstGeom>
                <a:ln w="3175">
                  <a:solidFill>
                    <a:srgbClr val="4D4F53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52" name="Connecteur droit 151"/>
                <p:cNvCxnSpPr/>
                <p:nvPr/>
              </p:nvCxnSpPr>
              <p:spPr>
                <a:xfrm rot="1800000" flipH="1">
                  <a:off x="6886315" y="1964728"/>
                  <a:ext cx="0" cy="17509"/>
                </a:xfrm>
                <a:prstGeom prst="line">
                  <a:avLst/>
                </a:prstGeom>
                <a:ln w="3175">
                  <a:solidFill>
                    <a:srgbClr val="4D4F53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53" name="Connecteur droit 152"/>
                <p:cNvCxnSpPr/>
                <p:nvPr/>
              </p:nvCxnSpPr>
              <p:spPr>
                <a:xfrm rot="3600000" flipH="1">
                  <a:off x="6927219" y="2005571"/>
                  <a:ext cx="0" cy="17530"/>
                </a:xfrm>
                <a:prstGeom prst="line">
                  <a:avLst/>
                </a:prstGeom>
                <a:ln w="3175">
                  <a:solidFill>
                    <a:srgbClr val="4D4F53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54" name="Connecteur droit 153"/>
                <p:cNvCxnSpPr/>
                <p:nvPr/>
              </p:nvCxnSpPr>
              <p:spPr>
                <a:xfrm rot="19800000" flipH="1">
                  <a:off x="6772374" y="1964728"/>
                  <a:ext cx="0" cy="17509"/>
                </a:xfrm>
                <a:prstGeom prst="line">
                  <a:avLst/>
                </a:prstGeom>
                <a:ln w="3175">
                  <a:solidFill>
                    <a:srgbClr val="4D4F53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55" name="Connecteur droit 154"/>
                <p:cNvCxnSpPr/>
                <p:nvPr/>
              </p:nvCxnSpPr>
              <p:spPr>
                <a:xfrm rot="18000000" flipH="1">
                  <a:off x="6731472" y="2005571"/>
                  <a:ext cx="0" cy="17530"/>
                </a:xfrm>
                <a:prstGeom prst="line">
                  <a:avLst/>
                </a:prstGeom>
                <a:ln w="3175">
                  <a:solidFill>
                    <a:srgbClr val="4D4F53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56" name="Connecteur droit 155"/>
                <p:cNvCxnSpPr/>
                <p:nvPr/>
              </p:nvCxnSpPr>
              <p:spPr>
                <a:xfrm rot="19800000" flipH="1" flipV="1">
                  <a:off x="6886315" y="2154406"/>
                  <a:ext cx="0" cy="17509"/>
                </a:xfrm>
                <a:prstGeom prst="line">
                  <a:avLst/>
                </a:prstGeom>
                <a:ln w="3175">
                  <a:solidFill>
                    <a:srgbClr val="4D4F53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Connecteur droit 156"/>
                <p:cNvCxnSpPr/>
                <p:nvPr/>
              </p:nvCxnSpPr>
              <p:spPr>
                <a:xfrm rot="18000000" flipH="1" flipV="1">
                  <a:off x="6927219" y="2116459"/>
                  <a:ext cx="0" cy="17530"/>
                </a:xfrm>
                <a:prstGeom prst="line">
                  <a:avLst/>
                </a:prstGeom>
                <a:ln w="3175">
                  <a:solidFill>
                    <a:srgbClr val="4D4F53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58" name="Connecteur droit 157"/>
                <p:cNvCxnSpPr/>
                <p:nvPr/>
              </p:nvCxnSpPr>
              <p:spPr>
                <a:xfrm rot="1800000" flipH="1" flipV="1">
                  <a:off x="6772374" y="2154406"/>
                  <a:ext cx="0" cy="17509"/>
                </a:xfrm>
                <a:prstGeom prst="line">
                  <a:avLst/>
                </a:prstGeom>
                <a:ln w="3175">
                  <a:solidFill>
                    <a:srgbClr val="4D4F53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59" name="Connecteur droit 158"/>
                <p:cNvCxnSpPr/>
                <p:nvPr/>
              </p:nvCxnSpPr>
              <p:spPr>
                <a:xfrm rot="3600000" flipH="1" flipV="1">
                  <a:off x="6731472" y="2116459"/>
                  <a:ext cx="0" cy="17530"/>
                </a:xfrm>
                <a:prstGeom prst="line">
                  <a:avLst/>
                </a:prstGeom>
                <a:ln w="3175">
                  <a:solidFill>
                    <a:srgbClr val="4D4F53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42" name="ZoneTexte 45"/>
              <p:cNvSpPr txBox="1">
                <a:spLocks noChangeArrowheads="1"/>
              </p:cNvSpPr>
              <p:nvPr/>
            </p:nvSpPr>
            <p:spPr bwMode="auto">
              <a:xfrm>
                <a:off x="6588224" y="1901105"/>
                <a:ext cx="360000" cy="1300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9pPr>
              </a:lstStyle>
              <a:p>
                <a:pPr algn="ctr"/>
                <a:r>
                  <a:rPr lang="fr-FR" altLang="fr-FR" sz="500" b="1" dirty="0" smtClean="0"/>
                  <a:t>+</a:t>
                </a:r>
                <a:r>
                  <a:rPr lang="fr-FR" altLang="fr-FR" sz="500" b="1" dirty="0" smtClean="0"/>
                  <a:t>69</a:t>
                </a:r>
                <a:r>
                  <a:rPr lang="fr-FR" altLang="fr-FR" sz="500" b="1" dirty="0" smtClean="0"/>
                  <a:t>’</a:t>
                </a:r>
                <a:endParaRPr lang="fr-FR" altLang="fr-FR" sz="500" b="1" dirty="0" smtClean="0"/>
              </a:p>
            </p:txBody>
          </p:sp>
        </p:grpSp>
        <p:sp>
          <p:nvSpPr>
            <p:cNvPr id="176" name="ZoneTexte 175"/>
            <p:cNvSpPr txBox="1"/>
            <p:nvPr/>
          </p:nvSpPr>
          <p:spPr>
            <a:xfrm>
              <a:off x="5974211" y="5720310"/>
              <a:ext cx="650223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00" dirty="0" smtClean="0"/>
                <a:t>Allongement temps de parcours</a:t>
              </a:r>
              <a:endParaRPr lang="fr-FR" sz="500" dirty="0"/>
            </a:p>
          </p:txBody>
        </p:sp>
      </p:grpSp>
      <p:grpSp>
        <p:nvGrpSpPr>
          <p:cNvPr id="180" name="Groupe 179"/>
          <p:cNvGrpSpPr/>
          <p:nvPr/>
        </p:nvGrpSpPr>
        <p:grpSpPr>
          <a:xfrm>
            <a:off x="6516000" y="5511575"/>
            <a:ext cx="671146" cy="446276"/>
            <a:chOff x="1090348" y="3025218"/>
            <a:chExt cx="1323971" cy="955914"/>
          </a:xfrm>
        </p:grpSpPr>
        <p:sp>
          <p:nvSpPr>
            <p:cNvPr id="181" name="Rectangle 180"/>
            <p:cNvSpPr/>
            <p:nvPr/>
          </p:nvSpPr>
          <p:spPr bwMode="auto">
            <a:xfrm>
              <a:off x="1206426" y="3076687"/>
              <a:ext cx="1069684" cy="85305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Geneva" pitchFamily="1" charset="-128"/>
              </a:endParaRPr>
            </a:p>
          </p:txBody>
        </p:sp>
        <p:sp>
          <p:nvSpPr>
            <p:cNvPr id="182" name="ZoneTexte 181"/>
            <p:cNvSpPr txBox="1"/>
            <p:nvPr/>
          </p:nvSpPr>
          <p:spPr>
            <a:xfrm>
              <a:off x="1090348" y="3025218"/>
              <a:ext cx="1323971" cy="9559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700" b="1" dirty="0" smtClean="0"/>
                <a:t>AFFICHE:</a:t>
              </a:r>
            </a:p>
            <a:p>
              <a:pPr algn="ctr"/>
              <a:r>
                <a:rPr lang="fr-FR" sz="1600" b="1" dirty="0"/>
                <a:t>5</a:t>
              </a:r>
              <a:endParaRPr lang="fr-FR" sz="1600" b="1" dirty="0" smtClean="0"/>
            </a:p>
          </p:txBody>
        </p:sp>
      </p:grpSp>
      <p:pic>
        <p:nvPicPr>
          <p:cNvPr id="183" name="Picture 20" descr="N:\MONTPARNASSE\COMMUN\Picto\Transport\SNC_Illu_Transport_3-02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42" t="31654" r="19653" b="10204"/>
          <a:stretch>
            <a:fillRect/>
          </a:stretch>
        </p:blipFill>
        <p:spPr bwMode="auto">
          <a:xfrm>
            <a:off x="374045" y="3486144"/>
            <a:ext cx="456586" cy="432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" name="Picture 21" descr="N:\MONTPARNASSE\COMMUN\Picto\Transport\SNC_Illu_Transport_3-03.PNG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78" t="33398" r="22922" b="12344"/>
          <a:stretch>
            <a:fillRect/>
          </a:stretch>
        </p:blipFill>
        <p:spPr bwMode="auto">
          <a:xfrm>
            <a:off x="415652" y="1732753"/>
            <a:ext cx="396000" cy="40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85" name="Groupe 184"/>
          <p:cNvGrpSpPr/>
          <p:nvPr/>
        </p:nvGrpSpPr>
        <p:grpSpPr>
          <a:xfrm>
            <a:off x="5973505" y="4492531"/>
            <a:ext cx="650223" cy="544704"/>
            <a:chOff x="5974211" y="5498771"/>
            <a:chExt cx="650223" cy="544704"/>
          </a:xfrm>
        </p:grpSpPr>
        <p:grpSp>
          <p:nvGrpSpPr>
            <p:cNvPr id="186" name="Groupe 43"/>
            <p:cNvGrpSpPr>
              <a:grpSpLocks noChangeAspect="1"/>
            </p:cNvGrpSpPr>
            <p:nvPr/>
          </p:nvGrpSpPr>
          <p:grpSpPr bwMode="auto">
            <a:xfrm>
              <a:off x="6068205" y="5498771"/>
              <a:ext cx="468000" cy="257708"/>
              <a:chOff x="6588224" y="1845087"/>
              <a:chExt cx="360000" cy="198000"/>
            </a:xfrm>
          </p:grpSpPr>
          <p:grpSp>
            <p:nvGrpSpPr>
              <p:cNvPr id="188" name="Groupe 44"/>
              <p:cNvGrpSpPr>
                <a:grpSpLocks noChangeAspect="1"/>
              </p:cNvGrpSpPr>
              <p:nvPr/>
            </p:nvGrpSpPr>
            <p:grpSpPr bwMode="auto">
              <a:xfrm>
                <a:off x="6688716" y="1845087"/>
                <a:ext cx="151973" cy="198000"/>
                <a:chOff x="6688716" y="1845087"/>
                <a:chExt cx="279969" cy="364762"/>
              </a:xfrm>
            </p:grpSpPr>
            <p:sp>
              <p:nvSpPr>
                <p:cNvPr id="190" name="Ellipse 189"/>
                <p:cNvSpPr/>
                <p:nvPr/>
              </p:nvSpPr>
              <p:spPr>
                <a:xfrm>
                  <a:off x="6687647" y="1929711"/>
                  <a:ext cx="280473" cy="280138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fr-FR">
                    <a:ln w="9525">
                      <a:solidFill>
                        <a:schemeClr val="tx1"/>
                      </a:solidFill>
                    </a:ln>
                    <a:solidFill>
                      <a:schemeClr val="bg1"/>
                    </a:solidFill>
                  </a:endParaRPr>
                </a:p>
              </p:txBody>
            </p:sp>
            <p:grpSp>
              <p:nvGrpSpPr>
                <p:cNvPr id="191" name="Groupe 47"/>
                <p:cNvGrpSpPr>
                  <a:grpSpLocks/>
                </p:cNvGrpSpPr>
                <p:nvPr/>
              </p:nvGrpSpPr>
              <p:grpSpPr bwMode="auto">
                <a:xfrm rot="-300000">
                  <a:off x="6918090" y="1936834"/>
                  <a:ext cx="33870" cy="25938"/>
                  <a:chOff x="5188272" y="2024957"/>
                  <a:chExt cx="217785" cy="166779"/>
                </a:xfrm>
              </p:grpSpPr>
              <p:sp>
                <p:nvSpPr>
                  <p:cNvPr id="211" name="Rectangle à coins arrondis 210"/>
                  <p:cNvSpPr/>
                  <p:nvPr/>
                </p:nvSpPr>
                <p:spPr>
                  <a:xfrm rot="2665520">
                    <a:off x="5156500" y="2008361"/>
                    <a:ext cx="93923" cy="112577"/>
                  </a:xfrm>
                  <a:prstGeom prst="roundRect">
                    <a:avLst/>
                  </a:prstGeom>
                  <a:solidFill>
                    <a:srgbClr val="4D4F53"/>
                  </a:solidFill>
                  <a:ln w="3175">
                    <a:solidFill>
                      <a:srgbClr val="4D4F5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fr-FR"/>
                  </a:p>
                </p:txBody>
              </p:sp>
              <p:sp>
                <p:nvSpPr>
                  <p:cNvPr id="212" name="Rectangle à coins arrondis 211"/>
                  <p:cNvSpPr/>
                  <p:nvPr/>
                </p:nvSpPr>
                <p:spPr>
                  <a:xfrm rot="2665520">
                    <a:off x="5141694" y="1954709"/>
                    <a:ext cx="187858" cy="131334"/>
                  </a:xfrm>
                  <a:prstGeom prst="roundRect">
                    <a:avLst/>
                  </a:prstGeom>
                  <a:solidFill>
                    <a:srgbClr val="4D4F53"/>
                  </a:solidFill>
                  <a:ln w="3175">
                    <a:solidFill>
                      <a:srgbClr val="4D4F5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fr-FR"/>
                  </a:p>
                </p:txBody>
              </p:sp>
            </p:grpSp>
            <p:grpSp>
              <p:nvGrpSpPr>
                <p:cNvPr id="192" name="Groupe 48"/>
                <p:cNvGrpSpPr>
                  <a:grpSpLocks/>
                </p:cNvGrpSpPr>
                <p:nvPr/>
              </p:nvGrpSpPr>
              <p:grpSpPr bwMode="auto">
                <a:xfrm rot="-4980000">
                  <a:off x="6706588" y="1934158"/>
                  <a:ext cx="33870" cy="25938"/>
                  <a:chOff x="5188272" y="2024957"/>
                  <a:chExt cx="217785" cy="166779"/>
                </a:xfrm>
              </p:grpSpPr>
              <p:sp>
                <p:nvSpPr>
                  <p:cNvPr id="209" name="Rectangle à coins arrondis 208"/>
                  <p:cNvSpPr/>
                  <p:nvPr/>
                </p:nvSpPr>
                <p:spPr>
                  <a:xfrm rot="2665520">
                    <a:off x="5242097" y="1980371"/>
                    <a:ext cx="112580" cy="131504"/>
                  </a:xfrm>
                  <a:prstGeom prst="roundRect">
                    <a:avLst/>
                  </a:prstGeom>
                  <a:solidFill>
                    <a:srgbClr val="4D4F53"/>
                  </a:solidFill>
                  <a:ln w="3175">
                    <a:solidFill>
                      <a:srgbClr val="4D4F5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fr-FR"/>
                  </a:p>
                </p:txBody>
              </p:sp>
              <p:sp>
                <p:nvSpPr>
                  <p:cNvPr id="210" name="Rectangle à coins arrondis 209"/>
                  <p:cNvSpPr/>
                  <p:nvPr/>
                </p:nvSpPr>
                <p:spPr>
                  <a:xfrm rot="2665520">
                    <a:off x="5233605" y="1916499"/>
                    <a:ext cx="243918" cy="112713"/>
                  </a:xfrm>
                  <a:prstGeom prst="roundRect">
                    <a:avLst/>
                  </a:prstGeom>
                  <a:solidFill>
                    <a:srgbClr val="4D4F53"/>
                  </a:solidFill>
                  <a:ln w="3175">
                    <a:solidFill>
                      <a:srgbClr val="4D4F5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fr-FR"/>
                  </a:p>
                </p:txBody>
              </p:sp>
            </p:grpSp>
            <p:sp>
              <p:nvSpPr>
                <p:cNvPr id="193" name="Ellipse 192"/>
                <p:cNvSpPr/>
                <p:nvPr/>
              </p:nvSpPr>
              <p:spPr>
                <a:xfrm>
                  <a:off x="6786981" y="1845087"/>
                  <a:ext cx="81805" cy="84624"/>
                </a:xfrm>
                <a:prstGeom prst="ellipse">
                  <a:avLst/>
                </a:prstGeom>
                <a:solidFill>
                  <a:schemeClr val="bg1"/>
                </a:solidFill>
                <a:ln w="9525" cmpd="sng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fr-FR">
                    <a:ln w="9525">
                      <a:solidFill>
                        <a:schemeClr val="tx1"/>
                      </a:solidFill>
                    </a:ln>
                  </a:endParaRPr>
                </a:p>
              </p:txBody>
            </p:sp>
            <p:grpSp>
              <p:nvGrpSpPr>
                <p:cNvPr id="194" name="Groupe 50"/>
                <p:cNvGrpSpPr>
                  <a:grpSpLocks/>
                </p:cNvGrpSpPr>
                <p:nvPr/>
              </p:nvGrpSpPr>
              <p:grpSpPr bwMode="auto">
                <a:xfrm>
                  <a:off x="6814011" y="1892737"/>
                  <a:ext cx="28800" cy="36000"/>
                  <a:chOff x="4482933" y="1607250"/>
                  <a:chExt cx="252000" cy="323460"/>
                </a:xfrm>
              </p:grpSpPr>
              <p:sp>
                <p:nvSpPr>
                  <p:cNvPr id="207" name="Rectangle à coins arrondis 206"/>
                  <p:cNvSpPr/>
                  <p:nvPr/>
                </p:nvSpPr>
                <p:spPr>
                  <a:xfrm rot="68635">
                    <a:off x="4553192" y="1755941"/>
                    <a:ext cx="102256" cy="183522"/>
                  </a:xfrm>
                  <a:prstGeom prst="roundRect">
                    <a:avLst/>
                  </a:prstGeom>
                  <a:solidFill>
                    <a:srgbClr val="4D4F53"/>
                  </a:solidFill>
                  <a:ln w="0">
                    <a:solidFill>
                      <a:srgbClr val="4D4F5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fr-FR"/>
                  </a:p>
                </p:txBody>
              </p:sp>
              <p:sp>
                <p:nvSpPr>
                  <p:cNvPr id="208" name="Rectangle à coins arrondis 207"/>
                  <p:cNvSpPr/>
                  <p:nvPr/>
                </p:nvSpPr>
                <p:spPr>
                  <a:xfrm rot="68635">
                    <a:off x="4476508" y="1598629"/>
                    <a:ext cx="255639" cy="157312"/>
                  </a:xfrm>
                  <a:prstGeom prst="roundRect">
                    <a:avLst/>
                  </a:prstGeom>
                  <a:solidFill>
                    <a:srgbClr val="4D4F53"/>
                  </a:solidFill>
                  <a:ln w="0">
                    <a:solidFill>
                      <a:srgbClr val="4D4F5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fr-FR"/>
                  </a:p>
                </p:txBody>
              </p:sp>
            </p:grpSp>
            <p:cxnSp>
              <p:nvCxnSpPr>
                <p:cNvPr id="195" name="Connecteur droit 194"/>
                <p:cNvCxnSpPr/>
                <p:nvPr/>
              </p:nvCxnSpPr>
              <p:spPr>
                <a:xfrm flipH="1">
                  <a:off x="6827883" y="1950139"/>
                  <a:ext cx="0" cy="23345"/>
                </a:xfrm>
                <a:prstGeom prst="line">
                  <a:avLst/>
                </a:prstGeom>
                <a:ln w="3175">
                  <a:solidFill>
                    <a:srgbClr val="4D4F53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96" name="Connecteur droit 195"/>
                <p:cNvCxnSpPr/>
                <p:nvPr/>
              </p:nvCxnSpPr>
              <p:spPr>
                <a:xfrm rot="5400000" flipH="1">
                  <a:off x="6941827" y="2055176"/>
                  <a:ext cx="0" cy="23373"/>
                </a:xfrm>
                <a:prstGeom prst="line">
                  <a:avLst/>
                </a:prstGeom>
                <a:ln w="3175">
                  <a:solidFill>
                    <a:srgbClr val="4D4F53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97" name="Connecteur droit 196"/>
                <p:cNvCxnSpPr/>
                <p:nvPr/>
              </p:nvCxnSpPr>
              <p:spPr>
                <a:xfrm rot="5400000" flipH="1">
                  <a:off x="6719785" y="2055176"/>
                  <a:ext cx="0" cy="23373"/>
                </a:xfrm>
                <a:prstGeom prst="line">
                  <a:avLst/>
                </a:prstGeom>
                <a:ln w="3175">
                  <a:solidFill>
                    <a:srgbClr val="4D4F53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98" name="Connecteur droit 197"/>
                <p:cNvCxnSpPr/>
                <p:nvPr/>
              </p:nvCxnSpPr>
              <p:spPr>
                <a:xfrm flipH="1">
                  <a:off x="6827883" y="2171915"/>
                  <a:ext cx="0" cy="23345"/>
                </a:xfrm>
                <a:prstGeom prst="line">
                  <a:avLst/>
                </a:prstGeom>
                <a:ln w="3175">
                  <a:solidFill>
                    <a:srgbClr val="4D4F53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99" name="Connecteur droit 198"/>
                <p:cNvCxnSpPr/>
                <p:nvPr/>
              </p:nvCxnSpPr>
              <p:spPr>
                <a:xfrm rot="1800000" flipH="1">
                  <a:off x="6886315" y="1964728"/>
                  <a:ext cx="0" cy="17509"/>
                </a:xfrm>
                <a:prstGeom prst="line">
                  <a:avLst/>
                </a:prstGeom>
                <a:ln w="3175">
                  <a:solidFill>
                    <a:srgbClr val="4D4F53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00" name="Connecteur droit 199"/>
                <p:cNvCxnSpPr/>
                <p:nvPr/>
              </p:nvCxnSpPr>
              <p:spPr>
                <a:xfrm rot="3600000" flipH="1">
                  <a:off x="6927219" y="2005571"/>
                  <a:ext cx="0" cy="17530"/>
                </a:xfrm>
                <a:prstGeom prst="line">
                  <a:avLst/>
                </a:prstGeom>
                <a:ln w="3175">
                  <a:solidFill>
                    <a:srgbClr val="4D4F53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01" name="Connecteur droit 200"/>
                <p:cNvCxnSpPr/>
                <p:nvPr/>
              </p:nvCxnSpPr>
              <p:spPr>
                <a:xfrm rot="19800000" flipH="1">
                  <a:off x="6772374" y="1964728"/>
                  <a:ext cx="0" cy="17509"/>
                </a:xfrm>
                <a:prstGeom prst="line">
                  <a:avLst/>
                </a:prstGeom>
                <a:ln w="3175">
                  <a:solidFill>
                    <a:srgbClr val="4D4F53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02" name="Connecteur droit 201"/>
                <p:cNvCxnSpPr/>
                <p:nvPr/>
              </p:nvCxnSpPr>
              <p:spPr>
                <a:xfrm rot="18000000" flipH="1">
                  <a:off x="6731472" y="2005571"/>
                  <a:ext cx="0" cy="17530"/>
                </a:xfrm>
                <a:prstGeom prst="line">
                  <a:avLst/>
                </a:prstGeom>
                <a:ln w="3175">
                  <a:solidFill>
                    <a:srgbClr val="4D4F53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03" name="Connecteur droit 202"/>
                <p:cNvCxnSpPr/>
                <p:nvPr/>
              </p:nvCxnSpPr>
              <p:spPr>
                <a:xfrm rot="19800000" flipH="1" flipV="1">
                  <a:off x="6886315" y="2154406"/>
                  <a:ext cx="0" cy="17509"/>
                </a:xfrm>
                <a:prstGeom prst="line">
                  <a:avLst/>
                </a:prstGeom>
                <a:ln w="3175">
                  <a:solidFill>
                    <a:srgbClr val="4D4F53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04" name="Connecteur droit 203"/>
                <p:cNvCxnSpPr/>
                <p:nvPr/>
              </p:nvCxnSpPr>
              <p:spPr>
                <a:xfrm rot="18000000" flipH="1" flipV="1">
                  <a:off x="6927219" y="2116459"/>
                  <a:ext cx="0" cy="17530"/>
                </a:xfrm>
                <a:prstGeom prst="line">
                  <a:avLst/>
                </a:prstGeom>
                <a:ln w="3175">
                  <a:solidFill>
                    <a:srgbClr val="4D4F53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05" name="Connecteur droit 204"/>
                <p:cNvCxnSpPr/>
                <p:nvPr/>
              </p:nvCxnSpPr>
              <p:spPr>
                <a:xfrm rot="1800000" flipH="1" flipV="1">
                  <a:off x="6772374" y="2154406"/>
                  <a:ext cx="0" cy="17509"/>
                </a:xfrm>
                <a:prstGeom prst="line">
                  <a:avLst/>
                </a:prstGeom>
                <a:ln w="3175">
                  <a:solidFill>
                    <a:srgbClr val="4D4F53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06" name="Connecteur droit 205"/>
                <p:cNvCxnSpPr/>
                <p:nvPr/>
              </p:nvCxnSpPr>
              <p:spPr>
                <a:xfrm rot="3600000" flipH="1" flipV="1">
                  <a:off x="6731472" y="2116459"/>
                  <a:ext cx="0" cy="17530"/>
                </a:xfrm>
                <a:prstGeom prst="line">
                  <a:avLst/>
                </a:prstGeom>
                <a:ln w="3175">
                  <a:solidFill>
                    <a:srgbClr val="4D4F53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89" name="ZoneTexte 45"/>
              <p:cNvSpPr txBox="1">
                <a:spLocks noChangeArrowheads="1"/>
              </p:cNvSpPr>
              <p:nvPr/>
            </p:nvSpPr>
            <p:spPr bwMode="auto">
              <a:xfrm>
                <a:off x="6588224" y="1901105"/>
                <a:ext cx="360000" cy="1300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9pPr>
              </a:lstStyle>
              <a:p>
                <a:pPr algn="ctr"/>
                <a:r>
                  <a:rPr lang="fr-FR" altLang="fr-FR" sz="500" b="1" dirty="0" smtClean="0"/>
                  <a:t>+32’</a:t>
                </a:r>
              </a:p>
            </p:txBody>
          </p:sp>
        </p:grpSp>
        <p:sp>
          <p:nvSpPr>
            <p:cNvPr id="187" name="ZoneTexte 186"/>
            <p:cNvSpPr txBox="1"/>
            <p:nvPr/>
          </p:nvSpPr>
          <p:spPr>
            <a:xfrm>
              <a:off x="5974211" y="5720310"/>
              <a:ext cx="650223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00" dirty="0" smtClean="0"/>
                <a:t>Allongement temps de parcours</a:t>
              </a:r>
              <a:endParaRPr lang="fr-FR" sz="500" dirty="0"/>
            </a:p>
          </p:txBody>
        </p:sp>
      </p:grpSp>
      <p:grpSp>
        <p:nvGrpSpPr>
          <p:cNvPr id="213" name="Groupe 212"/>
          <p:cNvGrpSpPr/>
          <p:nvPr/>
        </p:nvGrpSpPr>
        <p:grpSpPr>
          <a:xfrm>
            <a:off x="5972799" y="3461457"/>
            <a:ext cx="650223" cy="544710"/>
            <a:chOff x="5974211" y="5498765"/>
            <a:chExt cx="650223" cy="544710"/>
          </a:xfrm>
        </p:grpSpPr>
        <p:grpSp>
          <p:nvGrpSpPr>
            <p:cNvPr id="214" name="Groupe 43"/>
            <p:cNvGrpSpPr>
              <a:grpSpLocks noChangeAspect="1"/>
            </p:cNvGrpSpPr>
            <p:nvPr/>
          </p:nvGrpSpPr>
          <p:grpSpPr bwMode="auto">
            <a:xfrm>
              <a:off x="6068205" y="5498765"/>
              <a:ext cx="468000" cy="261715"/>
              <a:chOff x="6588224" y="1845087"/>
              <a:chExt cx="360000" cy="201079"/>
            </a:xfrm>
          </p:grpSpPr>
          <p:grpSp>
            <p:nvGrpSpPr>
              <p:cNvPr id="216" name="Groupe 44"/>
              <p:cNvGrpSpPr>
                <a:grpSpLocks noChangeAspect="1"/>
              </p:cNvGrpSpPr>
              <p:nvPr/>
            </p:nvGrpSpPr>
            <p:grpSpPr bwMode="auto">
              <a:xfrm>
                <a:off x="6688716" y="1845087"/>
                <a:ext cx="151973" cy="198000"/>
                <a:chOff x="6688716" y="1845087"/>
                <a:chExt cx="279969" cy="364762"/>
              </a:xfrm>
            </p:grpSpPr>
            <p:sp>
              <p:nvSpPr>
                <p:cNvPr id="218" name="Ellipse 217"/>
                <p:cNvSpPr/>
                <p:nvPr/>
              </p:nvSpPr>
              <p:spPr>
                <a:xfrm>
                  <a:off x="6687647" y="1929711"/>
                  <a:ext cx="280473" cy="280138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fr-FR">
                    <a:ln w="9525">
                      <a:solidFill>
                        <a:schemeClr val="tx1"/>
                      </a:solidFill>
                    </a:ln>
                    <a:solidFill>
                      <a:schemeClr val="bg1"/>
                    </a:solidFill>
                  </a:endParaRPr>
                </a:p>
              </p:txBody>
            </p:sp>
            <p:grpSp>
              <p:nvGrpSpPr>
                <p:cNvPr id="219" name="Groupe 47"/>
                <p:cNvGrpSpPr>
                  <a:grpSpLocks/>
                </p:cNvGrpSpPr>
                <p:nvPr/>
              </p:nvGrpSpPr>
              <p:grpSpPr bwMode="auto">
                <a:xfrm rot="-300000">
                  <a:off x="6918090" y="1936834"/>
                  <a:ext cx="33870" cy="25938"/>
                  <a:chOff x="5188272" y="2024957"/>
                  <a:chExt cx="217785" cy="166779"/>
                </a:xfrm>
              </p:grpSpPr>
              <p:sp>
                <p:nvSpPr>
                  <p:cNvPr id="253" name="Rectangle à coins arrondis 252"/>
                  <p:cNvSpPr/>
                  <p:nvPr/>
                </p:nvSpPr>
                <p:spPr>
                  <a:xfrm rot="2665520">
                    <a:off x="5156500" y="2008361"/>
                    <a:ext cx="93923" cy="112577"/>
                  </a:xfrm>
                  <a:prstGeom prst="roundRect">
                    <a:avLst/>
                  </a:prstGeom>
                  <a:solidFill>
                    <a:srgbClr val="4D4F53"/>
                  </a:solidFill>
                  <a:ln w="3175">
                    <a:solidFill>
                      <a:srgbClr val="4D4F5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fr-FR"/>
                  </a:p>
                </p:txBody>
              </p:sp>
              <p:sp>
                <p:nvSpPr>
                  <p:cNvPr id="254" name="Rectangle à coins arrondis 253"/>
                  <p:cNvSpPr/>
                  <p:nvPr/>
                </p:nvSpPr>
                <p:spPr>
                  <a:xfrm rot="2665520">
                    <a:off x="5141694" y="1954709"/>
                    <a:ext cx="187858" cy="131334"/>
                  </a:xfrm>
                  <a:prstGeom prst="roundRect">
                    <a:avLst/>
                  </a:prstGeom>
                  <a:solidFill>
                    <a:srgbClr val="4D4F53"/>
                  </a:solidFill>
                  <a:ln w="3175">
                    <a:solidFill>
                      <a:srgbClr val="4D4F5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fr-FR"/>
                  </a:p>
                </p:txBody>
              </p:sp>
            </p:grpSp>
            <p:grpSp>
              <p:nvGrpSpPr>
                <p:cNvPr id="220" name="Groupe 48"/>
                <p:cNvGrpSpPr>
                  <a:grpSpLocks/>
                </p:cNvGrpSpPr>
                <p:nvPr/>
              </p:nvGrpSpPr>
              <p:grpSpPr bwMode="auto">
                <a:xfrm rot="-4980000">
                  <a:off x="6706588" y="1934158"/>
                  <a:ext cx="33870" cy="25938"/>
                  <a:chOff x="5188272" y="2024957"/>
                  <a:chExt cx="217785" cy="166779"/>
                </a:xfrm>
              </p:grpSpPr>
              <p:sp>
                <p:nvSpPr>
                  <p:cNvPr id="251" name="Rectangle à coins arrondis 250"/>
                  <p:cNvSpPr/>
                  <p:nvPr/>
                </p:nvSpPr>
                <p:spPr>
                  <a:xfrm rot="2665520">
                    <a:off x="5242097" y="1980371"/>
                    <a:ext cx="112580" cy="131504"/>
                  </a:xfrm>
                  <a:prstGeom prst="roundRect">
                    <a:avLst/>
                  </a:prstGeom>
                  <a:solidFill>
                    <a:srgbClr val="4D4F53"/>
                  </a:solidFill>
                  <a:ln w="3175">
                    <a:solidFill>
                      <a:srgbClr val="4D4F5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fr-FR"/>
                  </a:p>
                </p:txBody>
              </p:sp>
              <p:sp>
                <p:nvSpPr>
                  <p:cNvPr id="252" name="Rectangle à coins arrondis 251"/>
                  <p:cNvSpPr/>
                  <p:nvPr/>
                </p:nvSpPr>
                <p:spPr>
                  <a:xfrm rot="2665520">
                    <a:off x="5233605" y="1916499"/>
                    <a:ext cx="243918" cy="112713"/>
                  </a:xfrm>
                  <a:prstGeom prst="roundRect">
                    <a:avLst/>
                  </a:prstGeom>
                  <a:solidFill>
                    <a:srgbClr val="4D4F53"/>
                  </a:solidFill>
                  <a:ln w="3175">
                    <a:solidFill>
                      <a:srgbClr val="4D4F5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fr-FR"/>
                  </a:p>
                </p:txBody>
              </p:sp>
            </p:grpSp>
            <p:sp>
              <p:nvSpPr>
                <p:cNvPr id="221" name="Ellipse 220"/>
                <p:cNvSpPr/>
                <p:nvPr/>
              </p:nvSpPr>
              <p:spPr>
                <a:xfrm>
                  <a:off x="6786981" y="1845087"/>
                  <a:ext cx="81805" cy="84624"/>
                </a:xfrm>
                <a:prstGeom prst="ellipse">
                  <a:avLst/>
                </a:prstGeom>
                <a:solidFill>
                  <a:schemeClr val="bg1"/>
                </a:solidFill>
                <a:ln w="9525" cmpd="sng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fr-FR">
                    <a:ln w="9525">
                      <a:solidFill>
                        <a:schemeClr val="tx1"/>
                      </a:solidFill>
                    </a:ln>
                  </a:endParaRPr>
                </a:p>
              </p:txBody>
            </p:sp>
            <p:grpSp>
              <p:nvGrpSpPr>
                <p:cNvPr id="222" name="Groupe 50"/>
                <p:cNvGrpSpPr>
                  <a:grpSpLocks/>
                </p:cNvGrpSpPr>
                <p:nvPr/>
              </p:nvGrpSpPr>
              <p:grpSpPr bwMode="auto">
                <a:xfrm>
                  <a:off x="6814011" y="1892737"/>
                  <a:ext cx="28800" cy="36000"/>
                  <a:chOff x="4482933" y="1607250"/>
                  <a:chExt cx="252000" cy="323460"/>
                </a:xfrm>
              </p:grpSpPr>
              <p:sp>
                <p:nvSpPr>
                  <p:cNvPr id="249" name="Rectangle à coins arrondis 248"/>
                  <p:cNvSpPr/>
                  <p:nvPr/>
                </p:nvSpPr>
                <p:spPr>
                  <a:xfrm rot="68635">
                    <a:off x="4553192" y="1755941"/>
                    <a:ext cx="102256" cy="183522"/>
                  </a:xfrm>
                  <a:prstGeom prst="roundRect">
                    <a:avLst/>
                  </a:prstGeom>
                  <a:solidFill>
                    <a:srgbClr val="4D4F53"/>
                  </a:solidFill>
                  <a:ln w="0">
                    <a:solidFill>
                      <a:srgbClr val="4D4F5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fr-FR"/>
                  </a:p>
                </p:txBody>
              </p:sp>
              <p:sp>
                <p:nvSpPr>
                  <p:cNvPr id="250" name="Rectangle à coins arrondis 249"/>
                  <p:cNvSpPr/>
                  <p:nvPr/>
                </p:nvSpPr>
                <p:spPr>
                  <a:xfrm rot="68635">
                    <a:off x="4476508" y="1598629"/>
                    <a:ext cx="255639" cy="157312"/>
                  </a:xfrm>
                  <a:prstGeom prst="roundRect">
                    <a:avLst/>
                  </a:prstGeom>
                  <a:solidFill>
                    <a:srgbClr val="4D4F53"/>
                  </a:solidFill>
                  <a:ln w="0">
                    <a:solidFill>
                      <a:srgbClr val="4D4F5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fr-FR"/>
                  </a:p>
                </p:txBody>
              </p:sp>
            </p:grpSp>
            <p:cxnSp>
              <p:nvCxnSpPr>
                <p:cNvPr id="223" name="Connecteur droit 222"/>
                <p:cNvCxnSpPr/>
                <p:nvPr/>
              </p:nvCxnSpPr>
              <p:spPr>
                <a:xfrm flipH="1">
                  <a:off x="6827883" y="1950139"/>
                  <a:ext cx="0" cy="23345"/>
                </a:xfrm>
                <a:prstGeom prst="line">
                  <a:avLst/>
                </a:prstGeom>
                <a:ln w="3175">
                  <a:solidFill>
                    <a:srgbClr val="4D4F53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25" name="Connecteur droit 224"/>
                <p:cNvCxnSpPr/>
                <p:nvPr/>
              </p:nvCxnSpPr>
              <p:spPr>
                <a:xfrm rot="5400000" flipH="1">
                  <a:off x="6941827" y="2055176"/>
                  <a:ext cx="0" cy="23373"/>
                </a:xfrm>
                <a:prstGeom prst="line">
                  <a:avLst/>
                </a:prstGeom>
                <a:ln w="3175">
                  <a:solidFill>
                    <a:srgbClr val="4D4F53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26" name="Connecteur droit 225"/>
                <p:cNvCxnSpPr/>
                <p:nvPr/>
              </p:nvCxnSpPr>
              <p:spPr>
                <a:xfrm rot="5400000" flipH="1">
                  <a:off x="6719785" y="2055176"/>
                  <a:ext cx="0" cy="23373"/>
                </a:xfrm>
                <a:prstGeom prst="line">
                  <a:avLst/>
                </a:prstGeom>
                <a:ln w="3175">
                  <a:solidFill>
                    <a:srgbClr val="4D4F53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27" name="Connecteur droit 226"/>
                <p:cNvCxnSpPr/>
                <p:nvPr/>
              </p:nvCxnSpPr>
              <p:spPr>
                <a:xfrm flipH="1">
                  <a:off x="6827883" y="2171915"/>
                  <a:ext cx="0" cy="23345"/>
                </a:xfrm>
                <a:prstGeom prst="line">
                  <a:avLst/>
                </a:prstGeom>
                <a:ln w="3175">
                  <a:solidFill>
                    <a:srgbClr val="4D4F53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28" name="Connecteur droit 227"/>
                <p:cNvCxnSpPr/>
                <p:nvPr/>
              </p:nvCxnSpPr>
              <p:spPr>
                <a:xfrm rot="1800000" flipH="1">
                  <a:off x="6886315" y="1964728"/>
                  <a:ext cx="0" cy="17509"/>
                </a:xfrm>
                <a:prstGeom prst="line">
                  <a:avLst/>
                </a:prstGeom>
                <a:ln w="3175">
                  <a:solidFill>
                    <a:srgbClr val="4D4F53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29" name="Connecteur droit 228"/>
                <p:cNvCxnSpPr/>
                <p:nvPr/>
              </p:nvCxnSpPr>
              <p:spPr>
                <a:xfrm rot="3600000" flipH="1">
                  <a:off x="6927219" y="2005571"/>
                  <a:ext cx="0" cy="17530"/>
                </a:xfrm>
                <a:prstGeom prst="line">
                  <a:avLst/>
                </a:prstGeom>
                <a:ln w="3175">
                  <a:solidFill>
                    <a:srgbClr val="4D4F53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30" name="Connecteur droit 229"/>
                <p:cNvCxnSpPr/>
                <p:nvPr/>
              </p:nvCxnSpPr>
              <p:spPr>
                <a:xfrm rot="19800000" flipH="1">
                  <a:off x="6772374" y="1964728"/>
                  <a:ext cx="0" cy="17509"/>
                </a:xfrm>
                <a:prstGeom prst="line">
                  <a:avLst/>
                </a:prstGeom>
                <a:ln w="3175">
                  <a:solidFill>
                    <a:srgbClr val="4D4F53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31" name="Connecteur droit 230"/>
                <p:cNvCxnSpPr/>
                <p:nvPr/>
              </p:nvCxnSpPr>
              <p:spPr>
                <a:xfrm rot="18000000" flipH="1">
                  <a:off x="6731472" y="2005571"/>
                  <a:ext cx="0" cy="17530"/>
                </a:xfrm>
                <a:prstGeom prst="line">
                  <a:avLst/>
                </a:prstGeom>
                <a:ln w="3175">
                  <a:solidFill>
                    <a:srgbClr val="4D4F53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32" name="Connecteur droit 231"/>
                <p:cNvCxnSpPr/>
                <p:nvPr/>
              </p:nvCxnSpPr>
              <p:spPr>
                <a:xfrm rot="19800000" flipH="1" flipV="1">
                  <a:off x="6886315" y="2154406"/>
                  <a:ext cx="0" cy="17509"/>
                </a:xfrm>
                <a:prstGeom prst="line">
                  <a:avLst/>
                </a:prstGeom>
                <a:ln w="3175">
                  <a:solidFill>
                    <a:srgbClr val="4D4F53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43" name="Connecteur droit 242"/>
                <p:cNvCxnSpPr/>
                <p:nvPr/>
              </p:nvCxnSpPr>
              <p:spPr>
                <a:xfrm rot="18000000" flipH="1" flipV="1">
                  <a:off x="6927219" y="2116459"/>
                  <a:ext cx="0" cy="17530"/>
                </a:xfrm>
                <a:prstGeom prst="line">
                  <a:avLst/>
                </a:prstGeom>
                <a:ln w="3175">
                  <a:solidFill>
                    <a:srgbClr val="4D4F53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44" name="Connecteur droit 243"/>
                <p:cNvCxnSpPr/>
                <p:nvPr/>
              </p:nvCxnSpPr>
              <p:spPr>
                <a:xfrm rot="1800000" flipH="1" flipV="1">
                  <a:off x="6772374" y="2154406"/>
                  <a:ext cx="0" cy="17509"/>
                </a:xfrm>
                <a:prstGeom prst="line">
                  <a:avLst/>
                </a:prstGeom>
                <a:ln w="3175">
                  <a:solidFill>
                    <a:srgbClr val="4D4F53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48" name="Connecteur droit 247"/>
                <p:cNvCxnSpPr/>
                <p:nvPr/>
              </p:nvCxnSpPr>
              <p:spPr>
                <a:xfrm rot="3600000" flipH="1" flipV="1">
                  <a:off x="6731472" y="2116459"/>
                  <a:ext cx="0" cy="17530"/>
                </a:xfrm>
                <a:prstGeom prst="line">
                  <a:avLst/>
                </a:prstGeom>
                <a:ln w="3175">
                  <a:solidFill>
                    <a:srgbClr val="4D4F53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17" name="ZoneTexte 45"/>
              <p:cNvSpPr txBox="1">
                <a:spLocks noChangeArrowheads="1"/>
              </p:cNvSpPr>
              <p:nvPr/>
            </p:nvSpPr>
            <p:spPr bwMode="auto">
              <a:xfrm>
                <a:off x="6588224" y="1892462"/>
                <a:ext cx="360000" cy="1537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9pPr>
              </a:lstStyle>
              <a:p>
                <a:pPr algn="ctr"/>
                <a:r>
                  <a:rPr lang="fr-FR" altLang="fr-FR" sz="350" b="1" dirty="0" smtClean="0"/>
                  <a:t>De 21</a:t>
                </a:r>
              </a:p>
              <a:p>
                <a:pPr algn="ctr"/>
                <a:r>
                  <a:rPr lang="fr-FR" altLang="fr-FR" sz="350" b="1" dirty="0" smtClean="0"/>
                  <a:t>à 30’</a:t>
                </a:r>
              </a:p>
            </p:txBody>
          </p:sp>
        </p:grpSp>
        <p:sp>
          <p:nvSpPr>
            <p:cNvPr id="215" name="ZoneTexte 214"/>
            <p:cNvSpPr txBox="1"/>
            <p:nvPr/>
          </p:nvSpPr>
          <p:spPr>
            <a:xfrm>
              <a:off x="5974211" y="5720310"/>
              <a:ext cx="650223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00" dirty="0" smtClean="0"/>
                <a:t>Allongement temps de parcours</a:t>
              </a:r>
              <a:endParaRPr lang="fr-FR" sz="500" dirty="0"/>
            </a:p>
          </p:txBody>
        </p:sp>
      </p:grpSp>
      <p:grpSp>
        <p:nvGrpSpPr>
          <p:cNvPr id="255" name="Groupe 254"/>
          <p:cNvGrpSpPr/>
          <p:nvPr/>
        </p:nvGrpSpPr>
        <p:grpSpPr>
          <a:xfrm>
            <a:off x="5972093" y="2503643"/>
            <a:ext cx="650223" cy="544706"/>
            <a:chOff x="5974211" y="5498769"/>
            <a:chExt cx="650223" cy="544706"/>
          </a:xfrm>
        </p:grpSpPr>
        <p:grpSp>
          <p:nvGrpSpPr>
            <p:cNvPr id="256" name="Groupe 43"/>
            <p:cNvGrpSpPr>
              <a:grpSpLocks noChangeAspect="1"/>
            </p:cNvGrpSpPr>
            <p:nvPr/>
          </p:nvGrpSpPr>
          <p:grpSpPr bwMode="auto">
            <a:xfrm>
              <a:off x="6062598" y="5498769"/>
              <a:ext cx="468000" cy="257708"/>
              <a:chOff x="6583909" y="1845087"/>
              <a:chExt cx="360000" cy="198000"/>
            </a:xfrm>
          </p:grpSpPr>
          <p:grpSp>
            <p:nvGrpSpPr>
              <p:cNvPr id="258" name="Groupe 44"/>
              <p:cNvGrpSpPr>
                <a:grpSpLocks noChangeAspect="1"/>
              </p:cNvGrpSpPr>
              <p:nvPr/>
            </p:nvGrpSpPr>
            <p:grpSpPr bwMode="auto">
              <a:xfrm>
                <a:off x="6688716" y="1845087"/>
                <a:ext cx="151973" cy="198000"/>
                <a:chOff x="6688716" y="1845087"/>
                <a:chExt cx="279969" cy="364762"/>
              </a:xfrm>
            </p:grpSpPr>
            <p:sp>
              <p:nvSpPr>
                <p:cNvPr id="260" name="Ellipse 259"/>
                <p:cNvSpPr/>
                <p:nvPr/>
              </p:nvSpPr>
              <p:spPr>
                <a:xfrm>
                  <a:off x="6687647" y="1929711"/>
                  <a:ext cx="280473" cy="280138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fr-FR">
                    <a:ln w="9525">
                      <a:solidFill>
                        <a:schemeClr val="tx1"/>
                      </a:solidFill>
                    </a:ln>
                    <a:solidFill>
                      <a:schemeClr val="bg1"/>
                    </a:solidFill>
                  </a:endParaRPr>
                </a:p>
              </p:txBody>
            </p:sp>
            <p:grpSp>
              <p:nvGrpSpPr>
                <p:cNvPr id="261" name="Groupe 47"/>
                <p:cNvGrpSpPr>
                  <a:grpSpLocks/>
                </p:cNvGrpSpPr>
                <p:nvPr/>
              </p:nvGrpSpPr>
              <p:grpSpPr bwMode="auto">
                <a:xfrm rot="-300000">
                  <a:off x="6918090" y="1936834"/>
                  <a:ext cx="33870" cy="25938"/>
                  <a:chOff x="5188272" y="2024957"/>
                  <a:chExt cx="217785" cy="166779"/>
                </a:xfrm>
              </p:grpSpPr>
              <p:sp>
                <p:nvSpPr>
                  <p:cNvPr id="281" name="Rectangle à coins arrondis 280"/>
                  <p:cNvSpPr/>
                  <p:nvPr/>
                </p:nvSpPr>
                <p:spPr>
                  <a:xfrm rot="2665520">
                    <a:off x="5156500" y="2008361"/>
                    <a:ext cx="93923" cy="112577"/>
                  </a:xfrm>
                  <a:prstGeom prst="roundRect">
                    <a:avLst/>
                  </a:prstGeom>
                  <a:solidFill>
                    <a:srgbClr val="4D4F53"/>
                  </a:solidFill>
                  <a:ln w="3175">
                    <a:solidFill>
                      <a:srgbClr val="4D4F5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fr-FR"/>
                  </a:p>
                </p:txBody>
              </p:sp>
              <p:sp>
                <p:nvSpPr>
                  <p:cNvPr id="282" name="Rectangle à coins arrondis 281"/>
                  <p:cNvSpPr/>
                  <p:nvPr/>
                </p:nvSpPr>
                <p:spPr>
                  <a:xfrm rot="2665520">
                    <a:off x="5141694" y="1954709"/>
                    <a:ext cx="187858" cy="131334"/>
                  </a:xfrm>
                  <a:prstGeom prst="roundRect">
                    <a:avLst/>
                  </a:prstGeom>
                  <a:solidFill>
                    <a:srgbClr val="4D4F53"/>
                  </a:solidFill>
                  <a:ln w="3175">
                    <a:solidFill>
                      <a:srgbClr val="4D4F5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fr-FR"/>
                  </a:p>
                </p:txBody>
              </p:sp>
            </p:grpSp>
            <p:grpSp>
              <p:nvGrpSpPr>
                <p:cNvPr id="262" name="Groupe 48"/>
                <p:cNvGrpSpPr>
                  <a:grpSpLocks/>
                </p:cNvGrpSpPr>
                <p:nvPr/>
              </p:nvGrpSpPr>
              <p:grpSpPr bwMode="auto">
                <a:xfrm rot="-4980000">
                  <a:off x="6706588" y="1934158"/>
                  <a:ext cx="33870" cy="25938"/>
                  <a:chOff x="5188272" y="2024957"/>
                  <a:chExt cx="217785" cy="166779"/>
                </a:xfrm>
              </p:grpSpPr>
              <p:sp>
                <p:nvSpPr>
                  <p:cNvPr id="279" name="Rectangle à coins arrondis 278"/>
                  <p:cNvSpPr/>
                  <p:nvPr/>
                </p:nvSpPr>
                <p:spPr>
                  <a:xfrm rot="2665520">
                    <a:off x="5242097" y="1980371"/>
                    <a:ext cx="112580" cy="131504"/>
                  </a:xfrm>
                  <a:prstGeom prst="roundRect">
                    <a:avLst/>
                  </a:prstGeom>
                  <a:solidFill>
                    <a:srgbClr val="4D4F53"/>
                  </a:solidFill>
                  <a:ln w="3175">
                    <a:solidFill>
                      <a:srgbClr val="4D4F5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fr-FR"/>
                  </a:p>
                </p:txBody>
              </p:sp>
              <p:sp>
                <p:nvSpPr>
                  <p:cNvPr id="280" name="Rectangle à coins arrondis 279"/>
                  <p:cNvSpPr/>
                  <p:nvPr/>
                </p:nvSpPr>
                <p:spPr>
                  <a:xfrm rot="2665520">
                    <a:off x="5233605" y="1916499"/>
                    <a:ext cx="243918" cy="112713"/>
                  </a:xfrm>
                  <a:prstGeom prst="roundRect">
                    <a:avLst/>
                  </a:prstGeom>
                  <a:solidFill>
                    <a:srgbClr val="4D4F53"/>
                  </a:solidFill>
                  <a:ln w="3175">
                    <a:solidFill>
                      <a:srgbClr val="4D4F5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fr-FR"/>
                  </a:p>
                </p:txBody>
              </p:sp>
            </p:grpSp>
            <p:sp>
              <p:nvSpPr>
                <p:cNvPr id="263" name="Ellipse 262"/>
                <p:cNvSpPr/>
                <p:nvPr/>
              </p:nvSpPr>
              <p:spPr>
                <a:xfrm>
                  <a:off x="6786981" y="1845087"/>
                  <a:ext cx="81805" cy="84624"/>
                </a:xfrm>
                <a:prstGeom prst="ellipse">
                  <a:avLst/>
                </a:prstGeom>
                <a:solidFill>
                  <a:schemeClr val="bg1"/>
                </a:solidFill>
                <a:ln w="9525" cmpd="sng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fr-FR">
                    <a:ln w="9525">
                      <a:solidFill>
                        <a:schemeClr val="tx1"/>
                      </a:solidFill>
                    </a:ln>
                  </a:endParaRPr>
                </a:p>
              </p:txBody>
            </p:sp>
            <p:grpSp>
              <p:nvGrpSpPr>
                <p:cNvPr id="264" name="Groupe 50"/>
                <p:cNvGrpSpPr>
                  <a:grpSpLocks/>
                </p:cNvGrpSpPr>
                <p:nvPr/>
              </p:nvGrpSpPr>
              <p:grpSpPr bwMode="auto">
                <a:xfrm>
                  <a:off x="6814011" y="1892737"/>
                  <a:ext cx="28800" cy="36000"/>
                  <a:chOff x="4482933" y="1607250"/>
                  <a:chExt cx="252000" cy="323460"/>
                </a:xfrm>
              </p:grpSpPr>
              <p:sp>
                <p:nvSpPr>
                  <p:cNvPr id="277" name="Rectangle à coins arrondis 276"/>
                  <p:cNvSpPr/>
                  <p:nvPr/>
                </p:nvSpPr>
                <p:spPr>
                  <a:xfrm rot="68635">
                    <a:off x="4553192" y="1755941"/>
                    <a:ext cx="102256" cy="183522"/>
                  </a:xfrm>
                  <a:prstGeom prst="roundRect">
                    <a:avLst/>
                  </a:prstGeom>
                  <a:solidFill>
                    <a:srgbClr val="4D4F53"/>
                  </a:solidFill>
                  <a:ln w="0">
                    <a:solidFill>
                      <a:srgbClr val="4D4F5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fr-FR"/>
                  </a:p>
                </p:txBody>
              </p:sp>
              <p:sp>
                <p:nvSpPr>
                  <p:cNvPr id="278" name="Rectangle à coins arrondis 277"/>
                  <p:cNvSpPr/>
                  <p:nvPr/>
                </p:nvSpPr>
                <p:spPr>
                  <a:xfrm rot="68635">
                    <a:off x="4476508" y="1598629"/>
                    <a:ext cx="255639" cy="157312"/>
                  </a:xfrm>
                  <a:prstGeom prst="roundRect">
                    <a:avLst/>
                  </a:prstGeom>
                  <a:solidFill>
                    <a:srgbClr val="4D4F53"/>
                  </a:solidFill>
                  <a:ln w="0">
                    <a:solidFill>
                      <a:srgbClr val="4D4F5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fr-FR"/>
                  </a:p>
                </p:txBody>
              </p:sp>
            </p:grpSp>
            <p:cxnSp>
              <p:nvCxnSpPr>
                <p:cNvPr id="265" name="Connecteur droit 264"/>
                <p:cNvCxnSpPr/>
                <p:nvPr/>
              </p:nvCxnSpPr>
              <p:spPr>
                <a:xfrm flipH="1">
                  <a:off x="6827883" y="1950139"/>
                  <a:ext cx="0" cy="23345"/>
                </a:xfrm>
                <a:prstGeom prst="line">
                  <a:avLst/>
                </a:prstGeom>
                <a:ln w="3175">
                  <a:solidFill>
                    <a:srgbClr val="4D4F53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66" name="Connecteur droit 265"/>
                <p:cNvCxnSpPr/>
                <p:nvPr/>
              </p:nvCxnSpPr>
              <p:spPr>
                <a:xfrm rot="5400000" flipH="1">
                  <a:off x="6941827" y="2055176"/>
                  <a:ext cx="0" cy="23373"/>
                </a:xfrm>
                <a:prstGeom prst="line">
                  <a:avLst/>
                </a:prstGeom>
                <a:ln w="3175">
                  <a:solidFill>
                    <a:srgbClr val="4D4F53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67" name="Connecteur droit 266"/>
                <p:cNvCxnSpPr/>
                <p:nvPr/>
              </p:nvCxnSpPr>
              <p:spPr>
                <a:xfrm rot="5400000" flipH="1">
                  <a:off x="6719785" y="2055176"/>
                  <a:ext cx="0" cy="23373"/>
                </a:xfrm>
                <a:prstGeom prst="line">
                  <a:avLst/>
                </a:prstGeom>
                <a:ln w="3175">
                  <a:solidFill>
                    <a:srgbClr val="4D4F53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68" name="Connecteur droit 267"/>
                <p:cNvCxnSpPr/>
                <p:nvPr/>
              </p:nvCxnSpPr>
              <p:spPr>
                <a:xfrm flipH="1">
                  <a:off x="6827883" y="2171915"/>
                  <a:ext cx="0" cy="23345"/>
                </a:xfrm>
                <a:prstGeom prst="line">
                  <a:avLst/>
                </a:prstGeom>
                <a:ln w="3175">
                  <a:solidFill>
                    <a:srgbClr val="4D4F53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69" name="Connecteur droit 268"/>
                <p:cNvCxnSpPr/>
                <p:nvPr/>
              </p:nvCxnSpPr>
              <p:spPr>
                <a:xfrm rot="1800000" flipH="1">
                  <a:off x="6886315" y="1964728"/>
                  <a:ext cx="0" cy="17509"/>
                </a:xfrm>
                <a:prstGeom prst="line">
                  <a:avLst/>
                </a:prstGeom>
                <a:ln w="3175">
                  <a:solidFill>
                    <a:srgbClr val="4D4F53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70" name="Connecteur droit 269"/>
                <p:cNvCxnSpPr/>
                <p:nvPr/>
              </p:nvCxnSpPr>
              <p:spPr>
                <a:xfrm rot="3600000" flipH="1">
                  <a:off x="6927219" y="2005571"/>
                  <a:ext cx="0" cy="17530"/>
                </a:xfrm>
                <a:prstGeom prst="line">
                  <a:avLst/>
                </a:prstGeom>
                <a:ln w="3175">
                  <a:solidFill>
                    <a:srgbClr val="4D4F53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71" name="Connecteur droit 270"/>
                <p:cNvCxnSpPr/>
                <p:nvPr/>
              </p:nvCxnSpPr>
              <p:spPr>
                <a:xfrm rot="19800000" flipH="1">
                  <a:off x="6772374" y="1964728"/>
                  <a:ext cx="0" cy="17509"/>
                </a:xfrm>
                <a:prstGeom prst="line">
                  <a:avLst/>
                </a:prstGeom>
                <a:ln w="3175">
                  <a:solidFill>
                    <a:srgbClr val="4D4F53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72" name="Connecteur droit 271"/>
                <p:cNvCxnSpPr/>
                <p:nvPr/>
              </p:nvCxnSpPr>
              <p:spPr>
                <a:xfrm rot="18000000" flipH="1">
                  <a:off x="6731472" y="2005571"/>
                  <a:ext cx="0" cy="17530"/>
                </a:xfrm>
                <a:prstGeom prst="line">
                  <a:avLst/>
                </a:prstGeom>
                <a:ln w="3175">
                  <a:solidFill>
                    <a:srgbClr val="4D4F53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73" name="Connecteur droit 272"/>
                <p:cNvCxnSpPr/>
                <p:nvPr/>
              </p:nvCxnSpPr>
              <p:spPr>
                <a:xfrm rot="19800000" flipH="1" flipV="1">
                  <a:off x="6886315" y="2154406"/>
                  <a:ext cx="0" cy="17509"/>
                </a:xfrm>
                <a:prstGeom prst="line">
                  <a:avLst/>
                </a:prstGeom>
                <a:ln w="3175">
                  <a:solidFill>
                    <a:srgbClr val="4D4F53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74" name="Connecteur droit 273"/>
                <p:cNvCxnSpPr/>
                <p:nvPr/>
              </p:nvCxnSpPr>
              <p:spPr>
                <a:xfrm rot="18000000" flipH="1" flipV="1">
                  <a:off x="6927219" y="2116459"/>
                  <a:ext cx="0" cy="17530"/>
                </a:xfrm>
                <a:prstGeom prst="line">
                  <a:avLst/>
                </a:prstGeom>
                <a:ln w="3175">
                  <a:solidFill>
                    <a:srgbClr val="4D4F53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75" name="Connecteur droit 274"/>
                <p:cNvCxnSpPr/>
                <p:nvPr/>
              </p:nvCxnSpPr>
              <p:spPr>
                <a:xfrm rot="1800000" flipH="1" flipV="1">
                  <a:off x="6772374" y="2154406"/>
                  <a:ext cx="0" cy="17509"/>
                </a:xfrm>
                <a:prstGeom prst="line">
                  <a:avLst/>
                </a:prstGeom>
                <a:ln w="3175">
                  <a:solidFill>
                    <a:srgbClr val="4D4F53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76" name="Connecteur droit 275"/>
                <p:cNvCxnSpPr/>
                <p:nvPr/>
              </p:nvCxnSpPr>
              <p:spPr>
                <a:xfrm rot="3600000" flipH="1" flipV="1">
                  <a:off x="6731472" y="2116459"/>
                  <a:ext cx="0" cy="17530"/>
                </a:xfrm>
                <a:prstGeom prst="line">
                  <a:avLst/>
                </a:prstGeom>
                <a:ln w="3175">
                  <a:solidFill>
                    <a:srgbClr val="4D4F53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59" name="ZoneTexte 45"/>
              <p:cNvSpPr txBox="1">
                <a:spLocks noChangeArrowheads="1"/>
              </p:cNvSpPr>
              <p:nvPr/>
            </p:nvSpPr>
            <p:spPr bwMode="auto">
              <a:xfrm>
                <a:off x="6583909" y="1904286"/>
                <a:ext cx="360000" cy="1300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9pPr>
              </a:lstStyle>
              <a:p>
                <a:pPr algn="ctr"/>
                <a:r>
                  <a:rPr lang="fr-FR" altLang="fr-FR" sz="500" b="1" dirty="0" smtClean="0"/>
                  <a:t>+91’</a:t>
                </a:r>
              </a:p>
            </p:txBody>
          </p:sp>
        </p:grpSp>
        <p:sp>
          <p:nvSpPr>
            <p:cNvPr id="257" name="ZoneTexte 256"/>
            <p:cNvSpPr txBox="1"/>
            <p:nvPr/>
          </p:nvSpPr>
          <p:spPr>
            <a:xfrm>
              <a:off x="5974211" y="5720310"/>
              <a:ext cx="650223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00" dirty="0" smtClean="0"/>
                <a:t>Allongement temps de parcours</a:t>
              </a:r>
              <a:endParaRPr lang="fr-FR" sz="500" dirty="0"/>
            </a:p>
          </p:txBody>
        </p:sp>
      </p:grpSp>
      <p:grpSp>
        <p:nvGrpSpPr>
          <p:cNvPr id="283" name="Groupe 282"/>
          <p:cNvGrpSpPr/>
          <p:nvPr/>
        </p:nvGrpSpPr>
        <p:grpSpPr>
          <a:xfrm>
            <a:off x="5973729" y="1706457"/>
            <a:ext cx="650223" cy="544710"/>
            <a:chOff x="5974211" y="5498765"/>
            <a:chExt cx="650223" cy="544710"/>
          </a:xfrm>
        </p:grpSpPr>
        <p:grpSp>
          <p:nvGrpSpPr>
            <p:cNvPr id="284" name="Groupe 43"/>
            <p:cNvGrpSpPr>
              <a:grpSpLocks noChangeAspect="1"/>
            </p:cNvGrpSpPr>
            <p:nvPr/>
          </p:nvGrpSpPr>
          <p:grpSpPr bwMode="auto">
            <a:xfrm>
              <a:off x="6068205" y="5498765"/>
              <a:ext cx="468000" cy="261715"/>
              <a:chOff x="6588224" y="1845087"/>
              <a:chExt cx="360000" cy="201079"/>
            </a:xfrm>
          </p:grpSpPr>
          <p:grpSp>
            <p:nvGrpSpPr>
              <p:cNvPr id="286" name="Groupe 44"/>
              <p:cNvGrpSpPr>
                <a:grpSpLocks noChangeAspect="1"/>
              </p:cNvGrpSpPr>
              <p:nvPr/>
            </p:nvGrpSpPr>
            <p:grpSpPr bwMode="auto">
              <a:xfrm>
                <a:off x="6688716" y="1845087"/>
                <a:ext cx="151973" cy="198000"/>
                <a:chOff x="6688716" y="1845087"/>
                <a:chExt cx="279969" cy="364762"/>
              </a:xfrm>
            </p:grpSpPr>
            <p:sp>
              <p:nvSpPr>
                <p:cNvPr id="288" name="Ellipse 287"/>
                <p:cNvSpPr/>
                <p:nvPr/>
              </p:nvSpPr>
              <p:spPr>
                <a:xfrm>
                  <a:off x="6687647" y="1929711"/>
                  <a:ext cx="280473" cy="280138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fr-FR">
                    <a:ln w="9525">
                      <a:solidFill>
                        <a:schemeClr val="tx1"/>
                      </a:solidFill>
                    </a:ln>
                    <a:solidFill>
                      <a:schemeClr val="bg1"/>
                    </a:solidFill>
                  </a:endParaRPr>
                </a:p>
              </p:txBody>
            </p:sp>
            <p:grpSp>
              <p:nvGrpSpPr>
                <p:cNvPr id="289" name="Groupe 47"/>
                <p:cNvGrpSpPr>
                  <a:grpSpLocks/>
                </p:cNvGrpSpPr>
                <p:nvPr/>
              </p:nvGrpSpPr>
              <p:grpSpPr bwMode="auto">
                <a:xfrm rot="-300000">
                  <a:off x="6918090" y="1936834"/>
                  <a:ext cx="33870" cy="25938"/>
                  <a:chOff x="5188272" y="2024957"/>
                  <a:chExt cx="217785" cy="166779"/>
                </a:xfrm>
              </p:grpSpPr>
              <p:sp>
                <p:nvSpPr>
                  <p:cNvPr id="309" name="Rectangle à coins arrondis 308"/>
                  <p:cNvSpPr/>
                  <p:nvPr/>
                </p:nvSpPr>
                <p:spPr>
                  <a:xfrm rot="2665520">
                    <a:off x="5156500" y="2008361"/>
                    <a:ext cx="93923" cy="112577"/>
                  </a:xfrm>
                  <a:prstGeom prst="roundRect">
                    <a:avLst/>
                  </a:prstGeom>
                  <a:solidFill>
                    <a:srgbClr val="4D4F53"/>
                  </a:solidFill>
                  <a:ln w="3175">
                    <a:solidFill>
                      <a:srgbClr val="4D4F5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fr-FR"/>
                  </a:p>
                </p:txBody>
              </p:sp>
              <p:sp>
                <p:nvSpPr>
                  <p:cNvPr id="310" name="Rectangle à coins arrondis 309"/>
                  <p:cNvSpPr/>
                  <p:nvPr/>
                </p:nvSpPr>
                <p:spPr>
                  <a:xfrm rot="2665520">
                    <a:off x="5141694" y="1954709"/>
                    <a:ext cx="187858" cy="131334"/>
                  </a:xfrm>
                  <a:prstGeom prst="roundRect">
                    <a:avLst/>
                  </a:prstGeom>
                  <a:solidFill>
                    <a:srgbClr val="4D4F53"/>
                  </a:solidFill>
                  <a:ln w="3175">
                    <a:solidFill>
                      <a:srgbClr val="4D4F5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fr-FR"/>
                  </a:p>
                </p:txBody>
              </p:sp>
            </p:grpSp>
            <p:grpSp>
              <p:nvGrpSpPr>
                <p:cNvPr id="290" name="Groupe 48"/>
                <p:cNvGrpSpPr>
                  <a:grpSpLocks/>
                </p:cNvGrpSpPr>
                <p:nvPr/>
              </p:nvGrpSpPr>
              <p:grpSpPr bwMode="auto">
                <a:xfrm rot="-4980000">
                  <a:off x="6706588" y="1934158"/>
                  <a:ext cx="33870" cy="25938"/>
                  <a:chOff x="5188272" y="2024957"/>
                  <a:chExt cx="217785" cy="166779"/>
                </a:xfrm>
              </p:grpSpPr>
              <p:sp>
                <p:nvSpPr>
                  <p:cNvPr id="307" name="Rectangle à coins arrondis 306"/>
                  <p:cNvSpPr/>
                  <p:nvPr/>
                </p:nvSpPr>
                <p:spPr>
                  <a:xfrm rot="2665520">
                    <a:off x="5242097" y="1980371"/>
                    <a:ext cx="112580" cy="131504"/>
                  </a:xfrm>
                  <a:prstGeom prst="roundRect">
                    <a:avLst/>
                  </a:prstGeom>
                  <a:solidFill>
                    <a:srgbClr val="4D4F53"/>
                  </a:solidFill>
                  <a:ln w="3175">
                    <a:solidFill>
                      <a:srgbClr val="4D4F5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fr-FR"/>
                  </a:p>
                </p:txBody>
              </p:sp>
              <p:sp>
                <p:nvSpPr>
                  <p:cNvPr id="308" name="Rectangle à coins arrondis 307"/>
                  <p:cNvSpPr/>
                  <p:nvPr/>
                </p:nvSpPr>
                <p:spPr>
                  <a:xfrm rot="2665520">
                    <a:off x="5233605" y="1916499"/>
                    <a:ext cx="243918" cy="112713"/>
                  </a:xfrm>
                  <a:prstGeom prst="roundRect">
                    <a:avLst/>
                  </a:prstGeom>
                  <a:solidFill>
                    <a:srgbClr val="4D4F53"/>
                  </a:solidFill>
                  <a:ln w="3175">
                    <a:solidFill>
                      <a:srgbClr val="4D4F5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fr-FR"/>
                  </a:p>
                </p:txBody>
              </p:sp>
            </p:grpSp>
            <p:sp>
              <p:nvSpPr>
                <p:cNvPr id="291" name="Ellipse 290"/>
                <p:cNvSpPr/>
                <p:nvPr/>
              </p:nvSpPr>
              <p:spPr>
                <a:xfrm>
                  <a:off x="6786981" y="1845087"/>
                  <a:ext cx="81805" cy="84624"/>
                </a:xfrm>
                <a:prstGeom prst="ellipse">
                  <a:avLst/>
                </a:prstGeom>
                <a:solidFill>
                  <a:schemeClr val="bg1"/>
                </a:solidFill>
                <a:ln w="9525" cmpd="sng">
                  <a:solidFill>
                    <a:srgbClr val="4D4F5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fr-FR">
                    <a:ln w="9525">
                      <a:solidFill>
                        <a:schemeClr val="tx1"/>
                      </a:solidFill>
                    </a:ln>
                  </a:endParaRPr>
                </a:p>
              </p:txBody>
            </p:sp>
            <p:grpSp>
              <p:nvGrpSpPr>
                <p:cNvPr id="292" name="Groupe 50"/>
                <p:cNvGrpSpPr>
                  <a:grpSpLocks/>
                </p:cNvGrpSpPr>
                <p:nvPr/>
              </p:nvGrpSpPr>
              <p:grpSpPr bwMode="auto">
                <a:xfrm>
                  <a:off x="6814011" y="1892737"/>
                  <a:ext cx="28800" cy="36000"/>
                  <a:chOff x="4482933" y="1607250"/>
                  <a:chExt cx="252000" cy="323460"/>
                </a:xfrm>
              </p:grpSpPr>
              <p:sp>
                <p:nvSpPr>
                  <p:cNvPr id="305" name="Rectangle à coins arrondis 304"/>
                  <p:cNvSpPr/>
                  <p:nvPr/>
                </p:nvSpPr>
                <p:spPr>
                  <a:xfrm rot="68635">
                    <a:off x="4553192" y="1755941"/>
                    <a:ext cx="102256" cy="183522"/>
                  </a:xfrm>
                  <a:prstGeom prst="roundRect">
                    <a:avLst/>
                  </a:prstGeom>
                  <a:solidFill>
                    <a:srgbClr val="4D4F53"/>
                  </a:solidFill>
                  <a:ln w="0">
                    <a:solidFill>
                      <a:srgbClr val="4D4F5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fr-FR"/>
                  </a:p>
                </p:txBody>
              </p:sp>
              <p:sp>
                <p:nvSpPr>
                  <p:cNvPr id="306" name="Rectangle à coins arrondis 305"/>
                  <p:cNvSpPr/>
                  <p:nvPr/>
                </p:nvSpPr>
                <p:spPr>
                  <a:xfrm rot="68635">
                    <a:off x="4476508" y="1598629"/>
                    <a:ext cx="255639" cy="157312"/>
                  </a:xfrm>
                  <a:prstGeom prst="roundRect">
                    <a:avLst/>
                  </a:prstGeom>
                  <a:solidFill>
                    <a:srgbClr val="4D4F53"/>
                  </a:solidFill>
                  <a:ln w="0">
                    <a:solidFill>
                      <a:srgbClr val="4D4F5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fr-FR"/>
                  </a:p>
                </p:txBody>
              </p:sp>
            </p:grpSp>
            <p:cxnSp>
              <p:nvCxnSpPr>
                <p:cNvPr id="293" name="Connecteur droit 292"/>
                <p:cNvCxnSpPr/>
                <p:nvPr/>
              </p:nvCxnSpPr>
              <p:spPr>
                <a:xfrm flipH="1">
                  <a:off x="6827883" y="1950139"/>
                  <a:ext cx="0" cy="23345"/>
                </a:xfrm>
                <a:prstGeom prst="line">
                  <a:avLst/>
                </a:prstGeom>
                <a:ln w="3175">
                  <a:solidFill>
                    <a:srgbClr val="4D4F53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94" name="Connecteur droit 293"/>
                <p:cNvCxnSpPr/>
                <p:nvPr/>
              </p:nvCxnSpPr>
              <p:spPr>
                <a:xfrm rot="5400000" flipH="1">
                  <a:off x="6941827" y="2055176"/>
                  <a:ext cx="0" cy="23373"/>
                </a:xfrm>
                <a:prstGeom prst="line">
                  <a:avLst/>
                </a:prstGeom>
                <a:ln w="3175">
                  <a:solidFill>
                    <a:srgbClr val="4D4F53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95" name="Connecteur droit 294"/>
                <p:cNvCxnSpPr/>
                <p:nvPr/>
              </p:nvCxnSpPr>
              <p:spPr>
                <a:xfrm rot="5400000" flipH="1">
                  <a:off x="6719785" y="2055176"/>
                  <a:ext cx="0" cy="23373"/>
                </a:xfrm>
                <a:prstGeom prst="line">
                  <a:avLst/>
                </a:prstGeom>
                <a:ln w="3175">
                  <a:solidFill>
                    <a:srgbClr val="4D4F53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96" name="Connecteur droit 295"/>
                <p:cNvCxnSpPr/>
                <p:nvPr/>
              </p:nvCxnSpPr>
              <p:spPr>
                <a:xfrm flipH="1">
                  <a:off x="6827883" y="2171915"/>
                  <a:ext cx="0" cy="23345"/>
                </a:xfrm>
                <a:prstGeom prst="line">
                  <a:avLst/>
                </a:prstGeom>
                <a:ln w="3175">
                  <a:solidFill>
                    <a:srgbClr val="4D4F53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97" name="Connecteur droit 296"/>
                <p:cNvCxnSpPr/>
                <p:nvPr/>
              </p:nvCxnSpPr>
              <p:spPr>
                <a:xfrm rot="1800000" flipH="1">
                  <a:off x="6886315" y="1964728"/>
                  <a:ext cx="0" cy="17509"/>
                </a:xfrm>
                <a:prstGeom prst="line">
                  <a:avLst/>
                </a:prstGeom>
                <a:ln w="3175">
                  <a:solidFill>
                    <a:srgbClr val="4D4F53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98" name="Connecteur droit 297"/>
                <p:cNvCxnSpPr/>
                <p:nvPr/>
              </p:nvCxnSpPr>
              <p:spPr>
                <a:xfrm rot="3600000" flipH="1">
                  <a:off x="6927219" y="2005571"/>
                  <a:ext cx="0" cy="17530"/>
                </a:xfrm>
                <a:prstGeom prst="line">
                  <a:avLst/>
                </a:prstGeom>
                <a:ln w="3175">
                  <a:solidFill>
                    <a:srgbClr val="4D4F53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99" name="Connecteur droit 298"/>
                <p:cNvCxnSpPr/>
                <p:nvPr/>
              </p:nvCxnSpPr>
              <p:spPr>
                <a:xfrm rot="19800000" flipH="1">
                  <a:off x="6772374" y="1964728"/>
                  <a:ext cx="0" cy="17509"/>
                </a:xfrm>
                <a:prstGeom prst="line">
                  <a:avLst/>
                </a:prstGeom>
                <a:ln w="3175">
                  <a:solidFill>
                    <a:srgbClr val="4D4F53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00" name="Connecteur droit 299"/>
                <p:cNvCxnSpPr/>
                <p:nvPr/>
              </p:nvCxnSpPr>
              <p:spPr>
                <a:xfrm rot="18000000" flipH="1">
                  <a:off x="6731472" y="2005571"/>
                  <a:ext cx="0" cy="17530"/>
                </a:xfrm>
                <a:prstGeom prst="line">
                  <a:avLst/>
                </a:prstGeom>
                <a:ln w="3175">
                  <a:solidFill>
                    <a:srgbClr val="4D4F53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01" name="Connecteur droit 300"/>
                <p:cNvCxnSpPr/>
                <p:nvPr/>
              </p:nvCxnSpPr>
              <p:spPr>
                <a:xfrm rot="19800000" flipH="1" flipV="1">
                  <a:off x="6886315" y="2154406"/>
                  <a:ext cx="0" cy="17509"/>
                </a:xfrm>
                <a:prstGeom prst="line">
                  <a:avLst/>
                </a:prstGeom>
                <a:ln w="3175">
                  <a:solidFill>
                    <a:srgbClr val="4D4F53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02" name="Connecteur droit 301"/>
                <p:cNvCxnSpPr/>
                <p:nvPr/>
              </p:nvCxnSpPr>
              <p:spPr>
                <a:xfrm rot="18000000" flipH="1" flipV="1">
                  <a:off x="6927219" y="2116459"/>
                  <a:ext cx="0" cy="17530"/>
                </a:xfrm>
                <a:prstGeom prst="line">
                  <a:avLst/>
                </a:prstGeom>
                <a:ln w="3175">
                  <a:solidFill>
                    <a:srgbClr val="4D4F53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03" name="Connecteur droit 302"/>
                <p:cNvCxnSpPr/>
                <p:nvPr/>
              </p:nvCxnSpPr>
              <p:spPr>
                <a:xfrm rot="1800000" flipH="1" flipV="1">
                  <a:off x="6772374" y="2154406"/>
                  <a:ext cx="0" cy="17509"/>
                </a:xfrm>
                <a:prstGeom prst="line">
                  <a:avLst/>
                </a:prstGeom>
                <a:ln w="3175">
                  <a:solidFill>
                    <a:srgbClr val="4D4F53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04" name="Connecteur droit 303"/>
                <p:cNvCxnSpPr/>
                <p:nvPr/>
              </p:nvCxnSpPr>
              <p:spPr>
                <a:xfrm rot="3600000" flipH="1" flipV="1">
                  <a:off x="6731472" y="2116459"/>
                  <a:ext cx="0" cy="17530"/>
                </a:xfrm>
                <a:prstGeom prst="line">
                  <a:avLst/>
                </a:prstGeom>
                <a:ln w="3175">
                  <a:solidFill>
                    <a:srgbClr val="4D4F53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87" name="ZoneTexte 45"/>
              <p:cNvSpPr txBox="1">
                <a:spLocks noChangeArrowheads="1"/>
              </p:cNvSpPr>
              <p:nvPr/>
            </p:nvSpPr>
            <p:spPr bwMode="auto">
              <a:xfrm>
                <a:off x="6588224" y="1892462"/>
                <a:ext cx="360000" cy="1537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Geneva" pitchFamily="1" charset="-128"/>
                  </a:defRPr>
                </a:lvl9pPr>
              </a:lstStyle>
              <a:p>
                <a:pPr algn="ctr"/>
                <a:r>
                  <a:rPr lang="fr-FR" altLang="fr-FR" sz="350" b="1" dirty="0" smtClean="0"/>
                  <a:t>De 52</a:t>
                </a:r>
              </a:p>
              <a:p>
                <a:pPr algn="ctr"/>
                <a:r>
                  <a:rPr lang="fr-FR" altLang="fr-FR" sz="350" b="1" dirty="0" smtClean="0"/>
                  <a:t>à 59’</a:t>
                </a:r>
              </a:p>
            </p:txBody>
          </p:sp>
        </p:grpSp>
        <p:sp>
          <p:nvSpPr>
            <p:cNvPr id="285" name="ZoneTexte 284"/>
            <p:cNvSpPr txBox="1"/>
            <p:nvPr/>
          </p:nvSpPr>
          <p:spPr>
            <a:xfrm>
              <a:off x="5974211" y="5720310"/>
              <a:ext cx="650223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00" dirty="0" smtClean="0"/>
                <a:t>Allongement temps de parcours</a:t>
              </a:r>
              <a:endParaRPr lang="fr-FR" sz="500" dirty="0"/>
            </a:p>
          </p:txBody>
        </p:sp>
      </p:grpSp>
      <p:grpSp>
        <p:nvGrpSpPr>
          <p:cNvPr id="311" name="Groupe 310"/>
          <p:cNvGrpSpPr/>
          <p:nvPr/>
        </p:nvGrpSpPr>
        <p:grpSpPr>
          <a:xfrm>
            <a:off x="6516000" y="2525873"/>
            <a:ext cx="671146" cy="446276"/>
            <a:chOff x="1090348" y="3025218"/>
            <a:chExt cx="1323971" cy="955914"/>
          </a:xfrm>
        </p:grpSpPr>
        <p:sp>
          <p:nvSpPr>
            <p:cNvPr id="312" name="Rectangle 311"/>
            <p:cNvSpPr/>
            <p:nvPr/>
          </p:nvSpPr>
          <p:spPr bwMode="auto">
            <a:xfrm>
              <a:off x="1206426" y="3076687"/>
              <a:ext cx="1069684" cy="85305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Geneva" pitchFamily="1" charset="-128"/>
              </a:endParaRPr>
            </a:p>
          </p:txBody>
        </p:sp>
        <p:sp>
          <p:nvSpPr>
            <p:cNvPr id="313" name="ZoneTexte 312"/>
            <p:cNvSpPr txBox="1"/>
            <p:nvPr/>
          </p:nvSpPr>
          <p:spPr>
            <a:xfrm>
              <a:off x="1090348" y="3025218"/>
              <a:ext cx="1323971" cy="9559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700" b="1" dirty="0" smtClean="0"/>
                <a:t>AFFICHE:</a:t>
              </a:r>
            </a:p>
            <a:p>
              <a:pPr algn="ctr"/>
              <a:r>
                <a:rPr lang="fr-FR" sz="1600" b="1" dirty="0" smtClean="0"/>
                <a:t>3</a:t>
              </a:r>
            </a:p>
          </p:txBody>
        </p:sp>
      </p:grpSp>
      <p:grpSp>
        <p:nvGrpSpPr>
          <p:cNvPr id="314" name="Groupe 313"/>
          <p:cNvGrpSpPr/>
          <p:nvPr/>
        </p:nvGrpSpPr>
        <p:grpSpPr>
          <a:xfrm>
            <a:off x="6516000" y="4503598"/>
            <a:ext cx="671146" cy="446276"/>
            <a:chOff x="1090348" y="3025218"/>
            <a:chExt cx="1323971" cy="955914"/>
          </a:xfrm>
        </p:grpSpPr>
        <p:sp>
          <p:nvSpPr>
            <p:cNvPr id="315" name="Rectangle 314"/>
            <p:cNvSpPr/>
            <p:nvPr/>
          </p:nvSpPr>
          <p:spPr bwMode="auto">
            <a:xfrm>
              <a:off x="1206426" y="3076687"/>
              <a:ext cx="1069684" cy="85305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Geneva" pitchFamily="1" charset="-128"/>
              </a:endParaRPr>
            </a:p>
          </p:txBody>
        </p:sp>
        <p:sp>
          <p:nvSpPr>
            <p:cNvPr id="316" name="ZoneTexte 315"/>
            <p:cNvSpPr txBox="1"/>
            <p:nvPr/>
          </p:nvSpPr>
          <p:spPr>
            <a:xfrm>
              <a:off x="1090348" y="3025218"/>
              <a:ext cx="1323971" cy="9559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700" b="1" dirty="0" smtClean="0"/>
                <a:t>AFFICHE:</a:t>
              </a:r>
            </a:p>
            <a:p>
              <a:pPr algn="ctr"/>
              <a:r>
                <a:rPr lang="fr-FR" sz="1600" b="1" dirty="0" smtClean="0"/>
                <a:t>4</a:t>
              </a:r>
            </a:p>
          </p:txBody>
        </p:sp>
      </p:grpSp>
      <p:grpSp>
        <p:nvGrpSpPr>
          <p:cNvPr id="317" name="Groupe 316"/>
          <p:cNvGrpSpPr/>
          <p:nvPr/>
        </p:nvGrpSpPr>
        <p:grpSpPr>
          <a:xfrm>
            <a:off x="6516339" y="3491351"/>
            <a:ext cx="671146" cy="446276"/>
            <a:chOff x="1090348" y="3025218"/>
            <a:chExt cx="1323971" cy="955914"/>
          </a:xfrm>
        </p:grpSpPr>
        <p:sp>
          <p:nvSpPr>
            <p:cNvPr id="318" name="Rectangle 317"/>
            <p:cNvSpPr/>
            <p:nvPr/>
          </p:nvSpPr>
          <p:spPr bwMode="auto">
            <a:xfrm>
              <a:off x="1206426" y="3076687"/>
              <a:ext cx="1069684" cy="85305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Geneva" pitchFamily="1" charset="-128"/>
              </a:endParaRPr>
            </a:p>
          </p:txBody>
        </p:sp>
        <p:sp>
          <p:nvSpPr>
            <p:cNvPr id="319" name="ZoneTexte 318"/>
            <p:cNvSpPr txBox="1"/>
            <p:nvPr/>
          </p:nvSpPr>
          <p:spPr>
            <a:xfrm>
              <a:off x="1090348" y="3025218"/>
              <a:ext cx="1323971" cy="9559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700" b="1" dirty="0" smtClean="0"/>
                <a:t>AFFICHE:</a:t>
              </a:r>
            </a:p>
            <a:p>
              <a:pPr algn="ctr"/>
              <a:r>
                <a:rPr lang="fr-FR" sz="1600" b="1" dirty="0" smtClean="0"/>
                <a:t>1-2-3</a:t>
              </a:r>
            </a:p>
          </p:txBody>
        </p:sp>
      </p:grpSp>
      <p:grpSp>
        <p:nvGrpSpPr>
          <p:cNvPr id="320" name="Groupe 319"/>
          <p:cNvGrpSpPr/>
          <p:nvPr/>
        </p:nvGrpSpPr>
        <p:grpSpPr>
          <a:xfrm>
            <a:off x="6516000" y="1701575"/>
            <a:ext cx="671146" cy="446276"/>
            <a:chOff x="1090348" y="3025218"/>
            <a:chExt cx="1323971" cy="955914"/>
          </a:xfrm>
        </p:grpSpPr>
        <p:sp>
          <p:nvSpPr>
            <p:cNvPr id="321" name="Rectangle 320"/>
            <p:cNvSpPr/>
            <p:nvPr/>
          </p:nvSpPr>
          <p:spPr bwMode="auto">
            <a:xfrm>
              <a:off x="1206426" y="3076687"/>
              <a:ext cx="1069684" cy="85305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Geneva" pitchFamily="1" charset="-128"/>
              </a:endParaRPr>
            </a:p>
          </p:txBody>
        </p:sp>
        <p:sp>
          <p:nvSpPr>
            <p:cNvPr id="322" name="ZoneTexte 321"/>
            <p:cNvSpPr txBox="1"/>
            <p:nvPr/>
          </p:nvSpPr>
          <p:spPr>
            <a:xfrm>
              <a:off x="1090348" y="3025218"/>
              <a:ext cx="1323971" cy="9559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700" b="1" dirty="0" smtClean="0"/>
                <a:t>AFFICHE:</a:t>
              </a:r>
            </a:p>
            <a:p>
              <a:pPr algn="ctr"/>
              <a:r>
                <a:rPr lang="fr-FR" sz="1600" b="1" dirty="0" smtClean="0"/>
                <a:t>1-2-3</a:t>
              </a:r>
            </a:p>
          </p:txBody>
        </p:sp>
      </p:grpSp>
      <p:pic>
        <p:nvPicPr>
          <p:cNvPr id="324" name="Picture 21" descr="N:\MONTPARNASSE\COMMUN\Picto\Transport\SNC_Illu_Transport_3-03.PNG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rightnessContrast bright="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778" t="33398" r="22922" b="12344"/>
          <a:stretch>
            <a:fillRect/>
          </a:stretch>
        </p:blipFill>
        <p:spPr bwMode="auto">
          <a:xfrm>
            <a:off x="417740" y="4521054"/>
            <a:ext cx="396000" cy="40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196" y="6019559"/>
            <a:ext cx="6948000" cy="3242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Connecteur droit avec flèche 10"/>
          <p:cNvCxnSpPr/>
          <p:nvPr/>
        </p:nvCxnSpPr>
        <p:spPr bwMode="auto">
          <a:xfrm>
            <a:off x="3325270" y="5354205"/>
            <a:ext cx="28800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arrow" w="med" len="sm"/>
            <a:tailEnd type="arrow" w="med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5" name="Connecteur droit avec flèche 324"/>
          <p:cNvCxnSpPr/>
          <p:nvPr/>
        </p:nvCxnSpPr>
        <p:spPr bwMode="auto">
          <a:xfrm>
            <a:off x="3289398" y="3314581"/>
            <a:ext cx="28800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arrow" w="med" len="sm"/>
            <a:tailEnd type="arrow" w="med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6" name="Connecteur droit avec flèche 325"/>
          <p:cNvCxnSpPr/>
          <p:nvPr/>
        </p:nvCxnSpPr>
        <p:spPr bwMode="auto">
          <a:xfrm>
            <a:off x="3513542" y="4345605"/>
            <a:ext cx="25200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sm"/>
            <a:tailEnd type="arrow" w="med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7" name="Connecteur droit avec flèche 326"/>
          <p:cNvCxnSpPr/>
          <p:nvPr/>
        </p:nvCxnSpPr>
        <p:spPr bwMode="auto">
          <a:xfrm>
            <a:off x="3201986" y="2366497"/>
            <a:ext cx="25200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sm"/>
            <a:tailEnd type="arrow" w="med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8" name="Connecteur droit avec flèche 327"/>
          <p:cNvCxnSpPr/>
          <p:nvPr/>
        </p:nvCxnSpPr>
        <p:spPr bwMode="auto">
          <a:xfrm>
            <a:off x="3955051" y="1532928"/>
            <a:ext cx="25200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sm"/>
            <a:tailEnd type="arrow" w="med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97374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Nouvelle présentation_Pas de Flash code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Geneva"/>
        <a:cs typeface=""/>
      </a:majorFont>
      <a:minorFont>
        <a:latin typeface="Arial"/>
        <a:ea typeface="Genev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Geneva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Geneva" pitchFamily="1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4294</TotalTime>
  <Words>275</Words>
  <Application>Microsoft Office PowerPoint</Application>
  <PresentationFormat>Personnalisé</PresentationFormat>
  <Paragraphs>40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3_Nouvelle présentation_Pas de Flash code</vt:lpstr>
      <vt:lpstr> Vous voyagez de: PARIS-MONTPARNASSE         RAMBOUILLET (ROPO – VOPI)</vt:lpstr>
    </vt:vector>
  </TitlesOfParts>
  <Company>pat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pat</dc:creator>
  <cp:lastModifiedBy>7906275C</cp:lastModifiedBy>
  <cp:revision>306</cp:revision>
  <cp:lastPrinted>2015-11-26T12:49:19Z</cp:lastPrinted>
  <dcterms:created xsi:type="dcterms:W3CDTF">2012-06-29T08:54:12Z</dcterms:created>
  <dcterms:modified xsi:type="dcterms:W3CDTF">2015-12-02T09:08:00Z</dcterms:modified>
</cp:coreProperties>
</file>