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sldIdLst>
    <p:sldId id="275" r:id="rId2"/>
  </p:sldIdLst>
  <p:sldSz cx="7562850" cy="10688638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1pPr>
    <a:lvl2pPr marL="45708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2pPr>
    <a:lvl3pPr marL="91416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3pPr>
    <a:lvl4pPr marL="1371242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4pPr>
    <a:lvl5pPr marL="182832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5pPr>
    <a:lvl6pPr marL="2285403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6pPr>
    <a:lvl7pPr marL="2742484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7pPr>
    <a:lvl8pPr marL="3199565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8pPr>
    <a:lvl9pPr marL="3656645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006B"/>
    <a:srgbClr val="3C3732"/>
    <a:srgbClr val="D7D7D7"/>
    <a:srgbClr val="E05206"/>
    <a:srgbClr val="4D4F53"/>
    <a:srgbClr val="6E267B"/>
    <a:srgbClr val="009AA6"/>
    <a:srgbClr val="0088CE"/>
    <a:srgbClr val="CB0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58" autoAdjust="0"/>
    <p:restoredTop sz="94660" autoAdjust="0"/>
  </p:normalViewPr>
  <p:slideViewPr>
    <p:cSldViewPr snapToGrid="0" showGuides="1">
      <p:cViewPr varScale="1">
        <p:scale>
          <a:sx n="76" d="100"/>
          <a:sy n="76" d="100"/>
        </p:scale>
        <p:origin x="-2910" y="-96"/>
      </p:cViewPr>
      <p:guideLst>
        <p:guide orient="horz" pos="3369"/>
        <p:guide pos="2382"/>
        <p:guide pos="258"/>
        <p:guide pos="45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2214" y="-96"/>
      </p:cViewPr>
      <p:guideLst>
        <p:guide orient="horz" pos="3126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97" tIns="45699" rIns="91397" bIns="4569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97" tIns="45699" rIns="91397" bIns="4569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20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3" y="4714878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97" tIns="45699" rIns="91397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6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97" tIns="45699" rIns="91397" bIns="4569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166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97" tIns="45699" rIns="91397" bIns="4569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C466AD-88D6-46E5-927B-B76BEF7A9B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119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1pPr>
    <a:lvl2pPr marL="4570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2pPr>
    <a:lvl3pPr marL="91416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3pPr>
    <a:lvl4pPr marL="137124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4pPr>
    <a:lvl5pPr marL="182832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5pPr>
    <a:lvl6pPr marL="2285403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84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65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45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_Schéma_pas de F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9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6" t="8974" r="11520" b="24570"/>
          <a:stretch>
            <a:fillRect/>
          </a:stretch>
        </p:blipFill>
        <p:spPr bwMode="auto">
          <a:xfrm>
            <a:off x="6516688" y="361952"/>
            <a:ext cx="7032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2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_Grille horaire_pas de Flash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13" name="Picture 38" descr="D:\Documents\8506619A\Desktop\Hélène GODA\2. Documents SNCF\2.2 Images\Ligne N&amp;U\LOGOS U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6" t="8224" r="25536" b="16579"/>
          <a:stretch>
            <a:fillRect/>
          </a:stretch>
        </p:blipFill>
        <p:spPr bwMode="auto">
          <a:xfrm>
            <a:off x="6554694" y="388284"/>
            <a:ext cx="6429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459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_Grille horaire_pas de Flash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6" t="10940" r="15563" b="27440"/>
          <a:stretch/>
        </p:blipFill>
        <p:spPr>
          <a:xfrm>
            <a:off x="5603179" y="414379"/>
            <a:ext cx="707061" cy="71601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8" t="9896" r="27333" b="19507"/>
          <a:stretch/>
        </p:blipFill>
        <p:spPr>
          <a:xfrm>
            <a:off x="6449192" y="427826"/>
            <a:ext cx="713610" cy="70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72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"/>
          <p:cNvGrpSpPr>
            <a:grpSpLocks/>
          </p:cNvGrpSpPr>
          <p:nvPr userDrawn="1"/>
        </p:nvGrpSpPr>
        <p:grpSpPr bwMode="auto">
          <a:xfrm>
            <a:off x="0" y="0"/>
            <a:ext cx="7534275" cy="279400"/>
            <a:chOff x="4153" y="9899"/>
            <a:chExt cx="11865" cy="361"/>
          </a:xfrm>
        </p:grpSpPr>
        <p:sp>
          <p:nvSpPr>
            <p:cNvPr id="1036" name="Freeform 21"/>
            <p:cNvSpPr>
              <a:spLocks/>
            </p:cNvSpPr>
            <p:nvPr userDrawn="1"/>
          </p:nvSpPr>
          <p:spPr bwMode="auto">
            <a:xfrm>
              <a:off x="750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" name="Freeform 22"/>
            <p:cNvSpPr>
              <a:spLocks/>
            </p:cNvSpPr>
            <p:nvPr userDrawn="1"/>
          </p:nvSpPr>
          <p:spPr bwMode="auto">
            <a:xfrm>
              <a:off x="798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Freeform 23"/>
            <p:cNvSpPr>
              <a:spLocks/>
            </p:cNvSpPr>
            <p:nvPr userDrawn="1"/>
          </p:nvSpPr>
          <p:spPr bwMode="auto">
            <a:xfrm>
              <a:off x="7026" y="9899"/>
              <a:ext cx="340" cy="361"/>
            </a:xfrm>
            <a:custGeom>
              <a:avLst/>
              <a:gdLst>
                <a:gd name="T0" fmla="*/ 0 w 339"/>
                <a:gd name="T1" fmla="*/ 361 h 361"/>
                <a:gd name="T2" fmla="*/ 214 w 339"/>
                <a:gd name="T3" fmla="*/ 361 h 361"/>
                <a:gd name="T4" fmla="*/ 341 w 339"/>
                <a:gd name="T5" fmla="*/ 0 h 361"/>
                <a:gd name="T6" fmla="*/ 122 w 339"/>
                <a:gd name="T7" fmla="*/ 0 h 361"/>
                <a:gd name="T8" fmla="*/ 0 w 339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" h="361">
                  <a:moveTo>
                    <a:pt x="0" y="361"/>
                  </a:moveTo>
                  <a:lnTo>
                    <a:pt x="212" y="361"/>
                  </a:lnTo>
                  <a:lnTo>
                    <a:pt x="339" y="0"/>
                  </a:lnTo>
                  <a:lnTo>
                    <a:pt x="12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9" name="Freeform 24"/>
            <p:cNvSpPr>
              <a:spLocks/>
            </p:cNvSpPr>
            <p:nvPr userDrawn="1"/>
          </p:nvSpPr>
          <p:spPr bwMode="auto">
            <a:xfrm>
              <a:off x="990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14 w 343"/>
                <a:gd name="T3" fmla="*/ 361 h 361"/>
                <a:gd name="T4" fmla="*/ 341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0" name="Freeform 25"/>
            <p:cNvSpPr>
              <a:spLocks/>
            </p:cNvSpPr>
            <p:nvPr userDrawn="1"/>
          </p:nvSpPr>
          <p:spPr bwMode="auto">
            <a:xfrm>
              <a:off x="894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9 w 343"/>
                <a:gd name="T3" fmla="*/ 361 h 361"/>
                <a:gd name="T4" fmla="*/ 347 w 343"/>
                <a:gd name="T5" fmla="*/ 0 h 361"/>
                <a:gd name="T6" fmla="*/ 129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Freeform 26"/>
            <p:cNvSpPr>
              <a:spLocks/>
            </p:cNvSpPr>
            <p:nvPr userDrawn="1"/>
          </p:nvSpPr>
          <p:spPr bwMode="auto">
            <a:xfrm>
              <a:off x="942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14 w 343"/>
                <a:gd name="T3" fmla="*/ 361 h 361"/>
                <a:gd name="T4" fmla="*/ 341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Freeform 27"/>
            <p:cNvSpPr>
              <a:spLocks/>
            </p:cNvSpPr>
            <p:nvPr userDrawn="1"/>
          </p:nvSpPr>
          <p:spPr bwMode="auto">
            <a:xfrm>
              <a:off x="4633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4 w 344"/>
                <a:gd name="T3" fmla="*/ 361 h 361"/>
                <a:gd name="T4" fmla="*/ 346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Freeform 28"/>
            <p:cNvSpPr>
              <a:spLocks/>
            </p:cNvSpPr>
            <p:nvPr userDrawn="1"/>
          </p:nvSpPr>
          <p:spPr bwMode="auto">
            <a:xfrm>
              <a:off x="415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Freeform 29"/>
            <p:cNvSpPr>
              <a:spLocks/>
            </p:cNvSpPr>
            <p:nvPr userDrawn="1"/>
          </p:nvSpPr>
          <p:spPr bwMode="auto">
            <a:xfrm>
              <a:off x="511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3 w 343"/>
                <a:gd name="T3" fmla="*/ 361 h 361"/>
                <a:gd name="T4" fmla="*/ 347 w 343"/>
                <a:gd name="T5" fmla="*/ 0 h 361"/>
                <a:gd name="T6" fmla="*/ 129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5" name="Freeform 30"/>
            <p:cNvSpPr>
              <a:spLocks/>
            </p:cNvSpPr>
            <p:nvPr userDrawn="1"/>
          </p:nvSpPr>
          <p:spPr bwMode="auto">
            <a:xfrm>
              <a:off x="5596" y="9899"/>
              <a:ext cx="332" cy="361"/>
            </a:xfrm>
            <a:custGeom>
              <a:avLst/>
              <a:gdLst>
                <a:gd name="T0" fmla="*/ 0 w 333"/>
                <a:gd name="T1" fmla="*/ 361 h 361"/>
                <a:gd name="T2" fmla="*/ 199 w 333"/>
                <a:gd name="T3" fmla="*/ 361 h 361"/>
                <a:gd name="T4" fmla="*/ 331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01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6" name="Freeform 31"/>
            <p:cNvSpPr>
              <a:spLocks/>
            </p:cNvSpPr>
            <p:nvPr userDrawn="1"/>
          </p:nvSpPr>
          <p:spPr bwMode="auto">
            <a:xfrm>
              <a:off x="606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09 w 343"/>
                <a:gd name="T3" fmla="*/ 361 h 361"/>
                <a:gd name="T4" fmla="*/ 341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Freeform 32"/>
            <p:cNvSpPr>
              <a:spLocks/>
            </p:cNvSpPr>
            <p:nvPr userDrawn="1"/>
          </p:nvSpPr>
          <p:spPr bwMode="auto">
            <a:xfrm>
              <a:off x="654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09 w 343"/>
                <a:gd name="T3" fmla="*/ 361 h 361"/>
                <a:gd name="T4" fmla="*/ 341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8" name="Freeform 33"/>
            <p:cNvSpPr>
              <a:spLocks/>
            </p:cNvSpPr>
            <p:nvPr userDrawn="1"/>
          </p:nvSpPr>
          <p:spPr bwMode="auto">
            <a:xfrm>
              <a:off x="8463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9" name="Freeform 34"/>
            <p:cNvSpPr>
              <a:spLocks/>
            </p:cNvSpPr>
            <p:nvPr userDrawn="1"/>
          </p:nvSpPr>
          <p:spPr bwMode="auto">
            <a:xfrm>
              <a:off x="1423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0" name="Freeform 35"/>
            <p:cNvSpPr>
              <a:spLocks/>
            </p:cNvSpPr>
            <p:nvPr userDrawn="1"/>
          </p:nvSpPr>
          <p:spPr bwMode="auto">
            <a:xfrm>
              <a:off x="13751" y="9899"/>
              <a:ext cx="337" cy="361"/>
            </a:xfrm>
            <a:custGeom>
              <a:avLst/>
              <a:gdLst>
                <a:gd name="T0" fmla="*/ 0 w 338"/>
                <a:gd name="T1" fmla="*/ 361 h 361"/>
                <a:gd name="T2" fmla="*/ 210 w 338"/>
                <a:gd name="T3" fmla="*/ 361 h 361"/>
                <a:gd name="T4" fmla="*/ 336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2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1" name="Freeform 36"/>
            <p:cNvSpPr>
              <a:spLocks/>
            </p:cNvSpPr>
            <p:nvPr userDrawn="1"/>
          </p:nvSpPr>
          <p:spPr bwMode="auto">
            <a:xfrm>
              <a:off x="1471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1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2" name="Freeform 37"/>
            <p:cNvSpPr>
              <a:spLocks/>
            </p:cNvSpPr>
            <p:nvPr userDrawn="1"/>
          </p:nvSpPr>
          <p:spPr bwMode="auto">
            <a:xfrm>
              <a:off x="15673" y="9899"/>
              <a:ext cx="345" cy="361"/>
            </a:xfrm>
            <a:custGeom>
              <a:avLst/>
              <a:gdLst>
                <a:gd name="T0" fmla="*/ 127 w 344"/>
                <a:gd name="T1" fmla="*/ 0 h 361"/>
                <a:gd name="T2" fmla="*/ 0 w 344"/>
                <a:gd name="T3" fmla="*/ 361 h 361"/>
                <a:gd name="T4" fmla="*/ 214 w 344"/>
                <a:gd name="T5" fmla="*/ 361 h 361"/>
                <a:gd name="T6" fmla="*/ 346 w 344"/>
                <a:gd name="T7" fmla="*/ 0 h 361"/>
                <a:gd name="T8" fmla="*/ 127 w 344"/>
                <a:gd name="T9" fmla="*/ 0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127" y="0"/>
                  </a:moveTo>
                  <a:lnTo>
                    <a:pt x="0" y="361"/>
                  </a:ln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3" name="Freeform 38"/>
            <p:cNvSpPr>
              <a:spLocks/>
            </p:cNvSpPr>
            <p:nvPr userDrawn="1"/>
          </p:nvSpPr>
          <p:spPr bwMode="auto">
            <a:xfrm>
              <a:off x="10386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4" name="Freeform 39"/>
            <p:cNvSpPr>
              <a:spLocks/>
            </p:cNvSpPr>
            <p:nvPr userDrawn="1"/>
          </p:nvSpPr>
          <p:spPr bwMode="auto">
            <a:xfrm>
              <a:off x="13271" y="9899"/>
              <a:ext cx="337" cy="361"/>
            </a:xfrm>
            <a:custGeom>
              <a:avLst/>
              <a:gdLst>
                <a:gd name="T0" fmla="*/ 0 w 338"/>
                <a:gd name="T1" fmla="*/ 361 h 361"/>
                <a:gd name="T2" fmla="*/ 209 w 338"/>
                <a:gd name="T3" fmla="*/ 361 h 361"/>
                <a:gd name="T4" fmla="*/ 336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5" name="Freeform 40"/>
            <p:cNvSpPr>
              <a:spLocks/>
            </p:cNvSpPr>
            <p:nvPr userDrawn="1"/>
          </p:nvSpPr>
          <p:spPr bwMode="auto">
            <a:xfrm>
              <a:off x="1519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3 w 343"/>
                <a:gd name="T3" fmla="*/ 361 h 361"/>
                <a:gd name="T4" fmla="*/ 347 w 343"/>
                <a:gd name="T5" fmla="*/ 0 h 361"/>
                <a:gd name="T6" fmla="*/ 128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6" name="Freeform 41"/>
            <p:cNvSpPr>
              <a:spLocks/>
            </p:cNvSpPr>
            <p:nvPr userDrawn="1"/>
          </p:nvSpPr>
          <p:spPr bwMode="auto">
            <a:xfrm>
              <a:off x="1134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7" name="Freeform 42"/>
            <p:cNvSpPr>
              <a:spLocks/>
            </p:cNvSpPr>
            <p:nvPr userDrawn="1"/>
          </p:nvSpPr>
          <p:spPr bwMode="auto">
            <a:xfrm>
              <a:off x="1086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7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8" name="Freeform 43"/>
            <p:cNvSpPr>
              <a:spLocks/>
            </p:cNvSpPr>
            <p:nvPr userDrawn="1"/>
          </p:nvSpPr>
          <p:spPr bwMode="auto">
            <a:xfrm>
              <a:off x="11828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3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3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9" name="Freeform 44"/>
            <p:cNvSpPr>
              <a:spLocks/>
            </p:cNvSpPr>
            <p:nvPr userDrawn="1"/>
          </p:nvSpPr>
          <p:spPr bwMode="auto">
            <a:xfrm>
              <a:off x="12308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0" name="Freeform 45"/>
            <p:cNvSpPr>
              <a:spLocks/>
            </p:cNvSpPr>
            <p:nvPr userDrawn="1"/>
          </p:nvSpPr>
          <p:spPr bwMode="auto">
            <a:xfrm>
              <a:off x="12796" y="9899"/>
              <a:ext cx="332" cy="361"/>
            </a:xfrm>
            <a:custGeom>
              <a:avLst/>
              <a:gdLst>
                <a:gd name="T0" fmla="*/ 0 w 333"/>
                <a:gd name="T1" fmla="*/ 361 h 361"/>
                <a:gd name="T2" fmla="*/ 210 w 333"/>
                <a:gd name="T3" fmla="*/ 361 h 361"/>
                <a:gd name="T4" fmla="*/ 331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12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27" name="Picture 5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381003"/>
            <a:ext cx="32639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" y="9626516"/>
            <a:ext cx="7416000" cy="1137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45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6" r:id="rId2"/>
    <p:sldLayoutId id="214748367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5pPr>
      <a:lvl6pPr marL="45708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6pPr>
      <a:lvl7pPr marL="91416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7pPr>
      <a:lvl8pPr marL="137124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8pPr>
      <a:lvl9pPr marL="182832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9pPr>
    </p:titleStyle>
    <p:bodyStyle>
      <a:lvl1pPr marL="342810" indent="-34281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56" indent="-2856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702" indent="-22854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9782" indent="-22854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6863" indent="-22854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944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025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105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5186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2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3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03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84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65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45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rgbClr val="E05206"/>
          </a:solidFill>
        </p:spPr>
        <p:txBody>
          <a:bodyPr/>
          <a:lstStyle/>
          <a:p>
            <a:r>
              <a:rPr lang="fr-FR" sz="1800" dirty="0" smtClean="0"/>
              <a:t>AXE   LA DEFENSE            LA </a:t>
            </a:r>
            <a:r>
              <a:rPr lang="fr-FR" sz="1800" dirty="0"/>
              <a:t>VERRIERE </a:t>
            </a:r>
          </a:p>
        </p:txBody>
      </p:sp>
      <p:sp>
        <p:nvSpPr>
          <p:cNvPr id="3" name="Chevron 2"/>
          <p:cNvSpPr/>
          <p:nvPr/>
        </p:nvSpPr>
        <p:spPr bwMode="auto">
          <a:xfrm>
            <a:off x="3020362" y="1472351"/>
            <a:ext cx="180000" cy="144000"/>
          </a:xfrm>
          <a:prstGeom prst="chevron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61"/>
            <a:r>
              <a:rPr lang="fr-FR" dirty="0" smtClean="0">
                <a:latin typeface="Arial" pitchFamily="34" charset="0"/>
              </a:rPr>
              <a:t>   </a:t>
            </a:r>
            <a:endParaRPr lang="fr-FR" dirty="0">
              <a:latin typeface="Arial" pitchFamily="34" charset="0"/>
            </a:endParaRPr>
          </a:p>
        </p:txBody>
      </p:sp>
      <p:sp>
        <p:nvSpPr>
          <p:cNvPr id="4" name="Espace réservé du texte 4"/>
          <p:cNvSpPr txBox="1">
            <a:spLocks/>
          </p:cNvSpPr>
          <p:nvPr/>
        </p:nvSpPr>
        <p:spPr>
          <a:xfrm>
            <a:off x="370355" y="1700524"/>
            <a:ext cx="3062415" cy="883320"/>
          </a:xfrm>
          <a:prstGeom prst="rect">
            <a:avLst/>
          </a:prstGeom>
        </p:spPr>
        <p:txBody>
          <a:bodyPr lIns="91416" tIns="45708" rIns="91416" bIns="45708"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 baseline="0">
                <a:solidFill>
                  <a:srgbClr val="E0520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sz="1200" b="0" dirty="0" smtClean="0"/>
              <a:t>Nuits du lundi/mardi au vendredi/samedi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0" dirty="0"/>
              <a:t>D</a:t>
            </a:r>
            <a:r>
              <a:rPr lang="fr-FR" sz="1200" b="0" dirty="0" smtClean="0"/>
              <a:t>u </a:t>
            </a:r>
            <a:r>
              <a:rPr lang="fr-FR" sz="1200" dirty="0" smtClean="0"/>
              <a:t>18</a:t>
            </a:r>
            <a:r>
              <a:rPr lang="fr-FR" sz="1200" dirty="0" smtClean="0"/>
              <a:t> </a:t>
            </a:r>
            <a:r>
              <a:rPr lang="fr-FR" sz="1200" b="0" dirty="0" smtClean="0"/>
              <a:t>au </a:t>
            </a:r>
            <a:r>
              <a:rPr lang="fr-FR" sz="1200" dirty="0" smtClean="0"/>
              <a:t>23</a:t>
            </a:r>
            <a:r>
              <a:rPr lang="fr-FR" sz="1200" dirty="0" smtClean="0"/>
              <a:t> </a:t>
            </a:r>
            <a:r>
              <a:rPr lang="fr-FR" sz="1200" dirty="0" smtClean="0"/>
              <a:t>Juillet </a:t>
            </a:r>
            <a:r>
              <a:rPr lang="fr-FR" sz="1200" b="0" dirty="0" smtClean="0"/>
              <a:t>2016 </a:t>
            </a:r>
          </a:p>
        </p:txBody>
      </p:sp>
      <p:sp>
        <p:nvSpPr>
          <p:cNvPr id="10" name="Rectangle 62"/>
          <p:cNvSpPr>
            <a:spLocks noChangeArrowheads="1"/>
          </p:cNvSpPr>
          <p:nvPr/>
        </p:nvSpPr>
        <p:spPr bwMode="auto">
          <a:xfrm>
            <a:off x="6552454" y="9671218"/>
            <a:ext cx="93662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>
            <a:spAutoFit/>
          </a:bodyPr>
          <a:lstStyle/>
          <a:p>
            <a:pPr defTabSz="3338513"/>
            <a:r>
              <a:rPr lang="fr-FR" sz="700" dirty="0">
                <a:solidFill>
                  <a:schemeClr val="bg2"/>
                </a:solidFill>
              </a:rPr>
              <a:t>PRG </a:t>
            </a:r>
            <a:r>
              <a:rPr lang="fr-FR" sz="700" dirty="0" smtClean="0">
                <a:solidFill>
                  <a:schemeClr val="bg2"/>
                </a:solidFill>
              </a:rPr>
              <a:t>2016 </a:t>
            </a:r>
            <a:r>
              <a:rPr lang="fr-FR" sz="700" dirty="0" smtClean="0">
                <a:solidFill>
                  <a:schemeClr val="bg2"/>
                </a:solidFill>
              </a:rPr>
              <a:t>U33</a:t>
            </a:r>
            <a:endParaRPr lang="fr-FR" sz="700" dirty="0" smtClean="0">
              <a:solidFill>
                <a:schemeClr val="bg2"/>
              </a:solidFill>
            </a:endParaRPr>
          </a:p>
        </p:txBody>
      </p:sp>
      <p:graphicFrame>
        <p:nvGraphicFramePr>
          <p:cNvPr id="11" name="Tableau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28604447"/>
              </p:ext>
            </p:extLst>
          </p:nvPr>
        </p:nvGraphicFramePr>
        <p:xfrm>
          <a:off x="709250" y="4997557"/>
          <a:ext cx="3770647" cy="2048577"/>
        </p:xfrm>
        <a:graphic>
          <a:graphicData uri="http://schemas.openxmlformats.org/drawingml/2006/table">
            <a:tbl>
              <a:tblPr/>
              <a:tblGrid>
                <a:gridCol w="1477293"/>
                <a:gridCol w="44450"/>
                <a:gridCol w="44452"/>
                <a:gridCol w="540000"/>
                <a:gridCol w="540000"/>
                <a:gridCol w="44452"/>
                <a:gridCol w="540000"/>
                <a:gridCol w="540000"/>
              </a:tblGrid>
              <a:tr h="324000"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solidFill>
                          <a:srgbClr val="FF6600"/>
                        </a:solidFill>
                        <a:latin typeface="Arial"/>
                      </a:endParaRPr>
                    </a:p>
                  </a:txBody>
                  <a:tcPr marL="9525" marR="9525" marT="95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1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400" b="1" i="0" u="none" strike="noStrike" kern="1200" dirty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400" b="1" i="0" u="none" strike="noStrike" kern="1200" dirty="0" smtClean="0">
                          <a:solidFill>
                            <a:srgbClr val="3C3732"/>
                          </a:solidFill>
                          <a:latin typeface="Arial"/>
                          <a:ea typeface="+mn-ea"/>
                          <a:cs typeface="+mn-cs"/>
                        </a:rPr>
                        <a:t>VOLA 133861</a:t>
                      </a:r>
                      <a:endParaRPr lang="fr-FR" sz="400" b="1" i="0" u="none" strike="noStrike" kern="1200" dirty="0" smtClean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fr-FR" sz="100" b="1" i="0" u="none" strike="noStrike" kern="1200" dirty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400" b="1" i="0" u="none" strike="noStrike" kern="1200" dirty="0" smtClean="0">
                          <a:solidFill>
                            <a:srgbClr val="3C3732"/>
                          </a:solidFill>
                          <a:latin typeface="Arial"/>
                          <a:ea typeface="+mn-ea"/>
                          <a:cs typeface="+mn-cs"/>
                        </a:rPr>
                        <a:t>VERI</a:t>
                      </a:r>
                      <a:r>
                        <a:rPr lang="fr-FR" sz="400" b="1" i="0" u="none" strike="noStrike" kern="1200" baseline="0" dirty="0" smtClean="0">
                          <a:solidFill>
                            <a:srgbClr val="3C3732"/>
                          </a:solidFill>
                          <a:latin typeface="Arial"/>
                          <a:ea typeface="+mn-ea"/>
                          <a:cs typeface="+mn-cs"/>
                        </a:rPr>
                        <a:t> 165391</a:t>
                      </a:r>
                      <a:endParaRPr lang="fr-FR" sz="400" b="1" i="0" u="none" strike="noStrike" kern="1200" dirty="0" smtClean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fr-FR" sz="100" b="1" i="0" u="none" strike="noStrike" kern="1200" dirty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400" b="1" i="0" u="none" strike="noStrike" kern="1200" dirty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400" b="1" i="0" u="none" strike="noStrike" kern="1200" dirty="0" smtClean="0">
                          <a:solidFill>
                            <a:srgbClr val="3C3732"/>
                          </a:solidFill>
                          <a:latin typeface="Arial"/>
                          <a:ea typeface="+mn-ea"/>
                          <a:cs typeface="+mn-cs"/>
                        </a:rPr>
                        <a:t>VOLA 133871</a:t>
                      </a:r>
                      <a:endParaRPr lang="fr-FR" sz="400" b="1" i="0" u="none" strike="noStrike" kern="1200" dirty="0" smtClean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fr-FR" sz="100" b="1" i="0" u="none" strike="noStrike" kern="1200" dirty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400" b="1" i="0" u="none" strike="noStrike" kern="1200" dirty="0" smtClean="0">
                          <a:solidFill>
                            <a:srgbClr val="3C3732"/>
                          </a:solidFill>
                          <a:latin typeface="Arial"/>
                          <a:ea typeface="+mn-ea"/>
                          <a:cs typeface="+mn-cs"/>
                        </a:rPr>
                        <a:t>VERI 164303</a:t>
                      </a:r>
                      <a:endParaRPr lang="fr-FR" sz="400" b="1" i="0" u="none" strike="noStrike" kern="1200" dirty="0" smtClean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fr-FR" sz="100" b="1" i="0" u="none" strike="noStrike" kern="1200" dirty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La </a:t>
                      </a:r>
                      <a:r>
                        <a:rPr lang="fr-FR" sz="700" b="1" i="0" u="none" strike="noStrike" dirty="0">
                          <a:solidFill>
                            <a:srgbClr val="3C3732"/>
                          </a:solidFill>
                          <a:latin typeface="Arial"/>
                        </a:rPr>
                        <a:t>Défense</a:t>
                      </a: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b="0" baseline="0" dirty="0">
                        <a:solidFill>
                          <a:srgbClr val="3C373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23:12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r>
                        <a:rPr lang="fr-FR" sz="700" b="1" i="0" u="none" strike="noStrike" kern="1200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23:15</a:t>
                      </a:r>
                      <a:endParaRPr lang="fr-FR" sz="700" b="1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 dirty="0">
                        <a:solidFill>
                          <a:srgbClr val="A1006B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00:11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00:15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Puteaux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aseline="0" dirty="0">
                        <a:solidFill>
                          <a:srgbClr val="3C3732"/>
                        </a:solidFill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23:14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r>
                        <a:rPr lang="fr-FR" sz="700" b="0" i="0" u="none" strike="noStrike" kern="1200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23:17</a:t>
                      </a:r>
                      <a:endParaRPr lang="fr-FR" sz="700" b="0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A1006B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00:13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00:17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Suresnes-Mont-Valérien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aseline="0" dirty="0">
                        <a:solidFill>
                          <a:srgbClr val="3C3732"/>
                        </a:solidFill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23:17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r>
                        <a:rPr lang="fr-FR" sz="700" b="0" i="0" u="none" strike="noStrike" kern="1200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23:20</a:t>
                      </a:r>
                      <a:endParaRPr lang="fr-FR" sz="700" b="0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A1006B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00:16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00:20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St </a:t>
                      </a:r>
                      <a:r>
                        <a:rPr lang="fr-FR" sz="700" b="0" i="0" u="none" strike="noStrike" dirty="0">
                          <a:solidFill>
                            <a:srgbClr val="3C3732"/>
                          </a:solidFill>
                          <a:latin typeface="Arial"/>
                        </a:rPr>
                        <a:t>Cloud</a:t>
                      </a: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23:20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23:24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 dirty="0">
                        <a:solidFill>
                          <a:srgbClr val="A1006B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00:20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00:24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Sèvres-Ville-d’Avray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23:28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A1006B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00:28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Chaville-Rive-Droite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23:31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A1006B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00:31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Versailles-Chantiers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23:37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 dirty="0">
                        <a:solidFill>
                          <a:srgbClr val="A1006B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00:37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St </a:t>
                      </a:r>
                      <a:r>
                        <a:rPr lang="fr-FR" sz="700" b="0" i="0" u="none" strike="noStrike" dirty="0">
                          <a:solidFill>
                            <a:srgbClr val="3C3732"/>
                          </a:solidFill>
                          <a:latin typeface="Arial"/>
                        </a:rPr>
                        <a:t>Cyr</a:t>
                      </a: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23:43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A1006B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00:43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St Quentin-en-Yvelines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23:47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A1006B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00:47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Trappes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23:51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A1006B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00:51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smtClean="0">
                          <a:solidFill>
                            <a:srgbClr val="3C3732"/>
                          </a:solidFill>
                          <a:latin typeface="Arial"/>
                        </a:rPr>
                        <a:t> La </a:t>
                      </a:r>
                      <a:r>
                        <a:rPr lang="fr-FR" sz="700" b="1" i="0" u="none" strike="noStrike" dirty="0">
                          <a:solidFill>
                            <a:srgbClr val="3C3732"/>
                          </a:solidFill>
                          <a:latin typeface="Arial"/>
                        </a:rPr>
                        <a:t>Verrière</a:t>
                      </a: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23:57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 dirty="0">
                        <a:solidFill>
                          <a:srgbClr val="A1006B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00:57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8577">
                <a:tc>
                  <a:txBody>
                    <a:bodyPr/>
                    <a:lstStyle/>
                    <a:p>
                      <a:pPr marL="0" marR="0" indent="0" algn="l" defTabSz="91416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Allongement du temps de parcours</a:t>
                      </a: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6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</a:tr>
            </a:tbl>
          </a:graphicData>
        </a:graphic>
      </p:graphicFrame>
      <p:sp>
        <p:nvSpPr>
          <p:cNvPr id="8" name="Espace réservé du texte 10"/>
          <p:cNvSpPr txBox="1">
            <a:spLocks/>
          </p:cNvSpPr>
          <p:nvPr/>
        </p:nvSpPr>
        <p:spPr>
          <a:xfrm>
            <a:off x="377606" y="2482642"/>
            <a:ext cx="5052110" cy="55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fr-FR" sz="1100" b="1" u="none" baseline="0" dirty="0">
                <a:solidFill>
                  <a:srgbClr val="E05206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just"/>
            <a:r>
              <a:rPr lang="fr-FR" sz="950" b="0" dirty="0" smtClean="0">
                <a:solidFill>
                  <a:srgbClr val="A1006B"/>
                </a:solidFill>
              </a:rPr>
              <a:t>Dans </a:t>
            </a:r>
            <a:r>
              <a:rPr lang="fr-FR" sz="950" b="0" dirty="0">
                <a:solidFill>
                  <a:srgbClr val="A1006B"/>
                </a:solidFill>
              </a:rPr>
              <a:t>le cadre de la maintenance des voies, </a:t>
            </a:r>
            <a:r>
              <a:rPr lang="fr-FR" sz="950" b="0" dirty="0" smtClean="0">
                <a:solidFill>
                  <a:srgbClr val="A1006B"/>
                </a:solidFill>
              </a:rPr>
              <a:t>les trains de la ligne U ne circuleront pas entre St Cloud et la Défense dans les 2 sens à partir de 22h50. </a:t>
            </a:r>
            <a:r>
              <a:rPr lang="fr-FR" sz="950" b="0" dirty="0" smtClean="0">
                <a:solidFill>
                  <a:srgbClr val="A1006B"/>
                </a:solidFill>
              </a:rPr>
              <a:t>Une correspondance est assurée en gare de St Cloud avec les trains de la ligne L.</a:t>
            </a:r>
            <a:endParaRPr lang="fr-FR" sz="950" b="0" dirty="0">
              <a:solidFill>
                <a:srgbClr val="A1006B"/>
              </a:solidFill>
            </a:endParaRPr>
          </a:p>
        </p:txBody>
      </p:sp>
      <p:grpSp>
        <p:nvGrpSpPr>
          <p:cNvPr id="134" name="Groupe 133"/>
          <p:cNvGrpSpPr/>
          <p:nvPr/>
        </p:nvGrpSpPr>
        <p:grpSpPr>
          <a:xfrm>
            <a:off x="446848" y="4573147"/>
            <a:ext cx="6674429" cy="342068"/>
            <a:chOff x="477257" y="4210053"/>
            <a:chExt cx="6672843" cy="295275"/>
          </a:xfrm>
        </p:grpSpPr>
        <p:sp>
          <p:nvSpPr>
            <p:cNvPr id="135" name="Espace réservé du texte 8"/>
            <p:cNvSpPr txBox="1">
              <a:spLocks/>
            </p:cNvSpPr>
            <p:nvPr/>
          </p:nvSpPr>
          <p:spPr>
            <a:xfrm>
              <a:off x="649288" y="4210053"/>
              <a:ext cx="6500812" cy="295275"/>
            </a:xfrm>
            <a:prstGeom prst="rect">
              <a:avLst/>
            </a:prstGeom>
          </p:spPr>
          <p:txBody>
            <a:bodyPr lIns="91416" tIns="45708" rIns="91416" bIns="45708" anchor="ctr"/>
            <a:lstStyle>
              <a:lvl1pPr marL="0" indent="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None/>
                <a:defRPr lang="fr-FR" sz="1200" b="1" u="none" baseline="0" dirty="0">
                  <a:solidFill>
                    <a:srgbClr val="E05206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fr-FR" dirty="0" smtClean="0"/>
                <a:t>LA DEFENSE         LA VERRIERE</a:t>
              </a:r>
            </a:p>
          </p:txBody>
        </p:sp>
        <p:sp>
          <p:nvSpPr>
            <p:cNvPr id="136" name="Triangle isocèle 135"/>
            <p:cNvSpPr/>
            <p:nvPr/>
          </p:nvSpPr>
          <p:spPr bwMode="auto">
            <a:xfrm rot="5400000">
              <a:off x="1858657" y="4295339"/>
              <a:ext cx="100310" cy="121890"/>
            </a:xfrm>
            <a:prstGeom prst="triangle">
              <a:avLst/>
            </a:prstGeom>
            <a:solidFill>
              <a:srgbClr val="E05206"/>
            </a:solidFill>
            <a:ln w="9525" cap="flat" cmpd="sng" algn="ctr">
              <a:solidFill>
                <a:srgbClr val="E0520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61"/>
              <a:r>
                <a:rPr lang="fr-FR" dirty="0">
                  <a:latin typeface="Arial" pitchFamily="34" charset="0"/>
                </a:rPr>
                <a:t> </a:t>
              </a:r>
              <a:r>
                <a:rPr lang="fr-FR" dirty="0" smtClean="0">
                  <a:latin typeface="Arial" pitchFamily="34" charset="0"/>
                </a:rPr>
                <a:t>  </a:t>
              </a:r>
              <a:endParaRPr lang="fr-FR" dirty="0">
                <a:latin typeface="Arial" pitchFamily="34" charset="0"/>
              </a:endParaRPr>
            </a:p>
          </p:txBody>
        </p:sp>
        <p:pic>
          <p:nvPicPr>
            <p:cNvPr id="137" name="Picture 3" descr="N:\MONTPARNASSE\COM_RI\6 - PICTOS - LOGOS\Pictos\flèches\fleche ORANGE sans fond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257" y="4284284"/>
              <a:ext cx="147960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" name="Groupe 27"/>
          <p:cNvGrpSpPr/>
          <p:nvPr/>
        </p:nvGrpSpPr>
        <p:grpSpPr>
          <a:xfrm>
            <a:off x="2850669" y="5342161"/>
            <a:ext cx="446400" cy="362465"/>
            <a:chOff x="4163336" y="4258982"/>
            <a:chExt cx="414000" cy="2369206"/>
          </a:xfrm>
        </p:grpSpPr>
        <p:cxnSp>
          <p:nvCxnSpPr>
            <p:cNvPr id="29" name="Connecteur droit 28"/>
            <p:cNvCxnSpPr/>
            <p:nvPr/>
          </p:nvCxnSpPr>
          <p:spPr bwMode="auto">
            <a:xfrm>
              <a:off x="4163336" y="4258982"/>
              <a:ext cx="414000" cy="236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Connecteur droit 29"/>
            <p:cNvCxnSpPr/>
            <p:nvPr/>
          </p:nvCxnSpPr>
          <p:spPr bwMode="auto">
            <a:xfrm flipH="1">
              <a:off x="4163336" y="4259388"/>
              <a:ext cx="414000" cy="236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8" name="Groupe 43"/>
          <p:cNvGrpSpPr>
            <a:grpSpLocks noChangeAspect="1"/>
          </p:cNvGrpSpPr>
          <p:nvPr/>
        </p:nvGrpSpPr>
        <p:grpSpPr bwMode="auto">
          <a:xfrm>
            <a:off x="3703511" y="6736902"/>
            <a:ext cx="457632" cy="252000"/>
            <a:chOff x="6588224" y="1845087"/>
            <a:chExt cx="360000" cy="198000"/>
          </a:xfrm>
        </p:grpSpPr>
        <p:grpSp>
          <p:nvGrpSpPr>
            <p:cNvPr id="59" name="Groupe 44"/>
            <p:cNvGrpSpPr>
              <a:grpSpLocks noChangeAspect="1"/>
            </p:cNvGrpSpPr>
            <p:nvPr/>
          </p:nvGrpSpPr>
          <p:grpSpPr bwMode="auto"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61" name="Ellipse 60"/>
              <p:cNvSpPr/>
              <p:nvPr/>
            </p:nvSpPr>
            <p:spPr>
              <a:xfrm>
                <a:off x="6687647" y="1929711"/>
                <a:ext cx="280473" cy="2801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2800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62" name="Groupe 47"/>
              <p:cNvGrpSpPr>
                <a:grpSpLocks/>
              </p:cNvGrpSpPr>
              <p:nvPr/>
            </p:nvGrpSpPr>
            <p:grpSpPr bwMode="auto">
              <a:xfrm rot="-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82" name="Rectangle à coins arrondis 81"/>
                <p:cNvSpPr/>
                <p:nvPr/>
              </p:nvSpPr>
              <p:spPr>
                <a:xfrm rot="2665520">
                  <a:off x="5156500" y="2008361"/>
                  <a:ext cx="93923" cy="112577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  <p:sp>
              <p:nvSpPr>
                <p:cNvPr id="83" name="Rectangle à coins arrondis 82"/>
                <p:cNvSpPr/>
                <p:nvPr/>
              </p:nvSpPr>
              <p:spPr>
                <a:xfrm rot="2665520">
                  <a:off x="5141694" y="1954709"/>
                  <a:ext cx="187858" cy="131334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</p:grpSp>
          <p:grpSp>
            <p:nvGrpSpPr>
              <p:cNvPr id="63" name="Groupe 48"/>
              <p:cNvGrpSpPr>
                <a:grpSpLocks/>
              </p:cNvGrpSpPr>
              <p:nvPr/>
            </p:nvGrpSpPr>
            <p:grpSpPr bwMode="auto">
              <a:xfrm rot="-498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80" name="Rectangle à coins arrondis 79"/>
                <p:cNvSpPr/>
                <p:nvPr/>
              </p:nvSpPr>
              <p:spPr>
                <a:xfrm rot="2665520">
                  <a:off x="5242097" y="1980371"/>
                  <a:ext cx="112580" cy="131504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  <p:sp>
              <p:nvSpPr>
                <p:cNvPr id="81" name="Rectangle à coins arrondis 80"/>
                <p:cNvSpPr/>
                <p:nvPr/>
              </p:nvSpPr>
              <p:spPr>
                <a:xfrm rot="2665520">
                  <a:off x="5233605" y="1916499"/>
                  <a:ext cx="243918" cy="112713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</p:grpSp>
          <p:sp>
            <p:nvSpPr>
              <p:cNvPr id="64" name="Ellipse 63"/>
              <p:cNvSpPr/>
              <p:nvPr/>
            </p:nvSpPr>
            <p:spPr>
              <a:xfrm>
                <a:off x="6786981" y="1845087"/>
                <a:ext cx="81805" cy="84624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2800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65" name="Groupe 50"/>
              <p:cNvGrpSpPr>
                <a:grpSpLocks/>
              </p:cNvGrpSpPr>
              <p:nvPr/>
            </p:nvGrpSpPr>
            <p:grpSpPr bwMode="auto"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78" name="Rectangle à coins arrondis 77"/>
                <p:cNvSpPr/>
                <p:nvPr/>
              </p:nvSpPr>
              <p:spPr>
                <a:xfrm rot="68635">
                  <a:off x="4553192" y="1755941"/>
                  <a:ext cx="102256" cy="183522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  <p:sp>
              <p:nvSpPr>
                <p:cNvPr id="79" name="Rectangle à coins arrondis 78"/>
                <p:cNvSpPr/>
                <p:nvPr/>
              </p:nvSpPr>
              <p:spPr>
                <a:xfrm rot="68635">
                  <a:off x="4476508" y="1598629"/>
                  <a:ext cx="255639" cy="157312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</p:grpSp>
          <p:cxnSp>
            <p:nvCxnSpPr>
              <p:cNvPr id="66" name="Connecteur droit 65"/>
              <p:cNvCxnSpPr/>
              <p:nvPr/>
            </p:nvCxnSpPr>
            <p:spPr>
              <a:xfrm flipH="1">
                <a:off x="6827883" y="1950139"/>
                <a:ext cx="0" cy="2334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Connecteur droit 66"/>
              <p:cNvCxnSpPr/>
              <p:nvPr/>
            </p:nvCxnSpPr>
            <p:spPr>
              <a:xfrm rot="5400000" flipH="1">
                <a:off x="6941827" y="2055176"/>
                <a:ext cx="0" cy="23373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 rot="5400000" flipH="1">
                <a:off x="6719785" y="2055176"/>
                <a:ext cx="0" cy="23373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Connecteur droit 68"/>
              <p:cNvCxnSpPr/>
              <p:nvPr/>
            </p:nvCxnSpPr>
            <p:spPr>
              <a:xfrm flipH="1">
                <a:off x="6827883" y="2171915"/>
                <a:ext cx="0" cy="2334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69"/>
              <p:cNvCxnSpPr/>
              <p:nvPr/>
            </p:nvCxnSpPr>
            <p:spPr>
              <a:xfrm rot="1800000" flipH="1">
                <a:off x="6886315" y="1964728"/>
                <a:ext cx="0" cy="17509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/>
              <p:cNvCxnSpPr/>
              <p:nvPr/>
            </p:nvCxnSpPr>
            <p:spPr>
              <a:xfrm rot="3600000" flipH="1">
                <a:off x="6927219" y="2005571"/>
                <a:ext cx="0" cy="17530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 rot="19800000" flipH="1">
                <a:off x="6772374" y="1964728"/>
                <a:ext cx="0" cy="17509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/>
              <p:nvPr/>
            </p:nvCxnSpPr>
            <p:spPr>
              <a:xfrm rot="18000000" flipH="1">
                <a:off x="6731472" y="2005571"/>
                <a:ext cx="0" cy="17530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 rot="19800000" flipH="1" flipV="1">
                <a:off x="6886315" y="2154406"/>
                <a:ext cx="0" cy="17509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Connecteur droit 74"/>
              <p:cNvCxnSpPr/>
              <p:nvPr/>
            </p:nvCxnSpPr>
            <p:spPr>
              <a:xfrm rot="18000000" flipH="1" flipV="1">
                <a:off x="6927219" y="2116459"/>
                <a:ext cx="0" cy="17530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 rot="1800000" flipH="1" flipV="1">
                <a:off x="6772374" y="2154406"/>
                <a:ext cx="0" cy="17509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>
              <a:xfrm rot="3600000" flipH="1" flipV="1">
                <a:off x="6731472" y="2116459"/>
                <a:ext cx="0" cy="17530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0" name="ZoneTexte 45"/>
            <p:cNvSpPr txBox="1">
              <a:spLocks noChangeArrowheads="1"/>
            </p:cNvSpPr>
            <p:nvPr/>
          </p:nvSpPr>
          <p:spPr bwMode="auto">
            <a:xfrm>
              <a:off x="6588224" y="1899630"/>
              <a:ext cx="360000" cy="133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pPr algn="ctr"/>
              <a:r>
                <a:rPr lang="fr-FR" altLang="fr-FR" sz="500" dirty="0" smtClean="0"/>
                <a:t>+</a:t>
              </a:r>
              <a:r>
                <a:rPr lang="fr-FR" altLang="fr-FR" sz="500" dirty="0"/>
                <a:t>4</a:t>
              </a:r>
              <a:r>
                <a:rPr lang="fr-FR" altLang="fr-FR" sz="500" dirty="0" smtClean="0"/>
                <a:t>’</a:t>
              </a:r>
              <a:endParaRPr lang="fr-FR" altLang="fr-FR" sz="500" dirty="0" smtClean="0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448434" y="7101091"/>
            <a:ext cx="6672843" cy="295275"/>
            <a:chOff x="477257" y="4210053"/>
            <a:chExt cx="6672843" cy="295275"/>
          </a:xfrm>
        </p:grpSpPr>
        <p:sp>
          <p:nvSpPr>
            <p:cNvPr id="111" name="Espace réservé du texte 8"/>
            <p:cNvSpPr txBox="1">
              <a:spLocks/>
            </p:cNvSpPr>
            <p:nvPr/>
          </p:nvSpPr>
          <p:spPr>
            <a:xfrm>
              <a:off x="649288" y="4210053"/>
              <a:ext cx="6500812" cy="295275"/>
            </a:xfrm>
            <a:prstGeom prst="rect">
              <a:avLst/>
            </a:prstGeom>
          </p:spPr>
          <p:txBody>
            <a:bodyPr lIns="91416" tIns="45708" rIns="91416" bIns="45708" anchor="ctr"/>
            <a:lstStyle>
              <a:lvl1pPr marL="0" indent="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None/>
                <a:defRPr lang="fr-FR" sz="1200" b="1" u="none" baseline="0" dirty="0">
                  <a:solidFill>
                    <a:srgbClr val="E05206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fr-FR" dirty="0" smtClean="0"/>
                <a:t>LA VERRIERE         LA DEFENSE</a:t>
              </a:r>
            </a:p>
          </p:txBody>
        </p:sp>
        <p:sp>
          <p:nvSpPr>
            <p:cNvPr id="112" name="Triangle isocèle 111"/>
            <p:cNvSpPr/>
            <p:nvPr/>
          </p:nvSpPr>
          <p:spPr bwMode="auto">
            <a:xfrm rot="5400000">
              <a:off x="1912099" y="4295339"/>
              <a:ext cx="100310" cy="121890"/>
            </a:xfrm>
            <a:prstGeom prst="triangle">
              <a:avLst/>
            </a:prstGeom>
            <a:solidFill>
              <a:srgbClr val="E05206"/>
            </a:solidFill>
            <a:ln w="9525" cap="flat" cmpd="sng" algn="ctr">
              <a:solidFill>
                <a:srgbClr val="E0520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61"/>
              <a:r>
                <a:rPr lang="fr-FR" dirty="0">
                  <a:latin typeface="Arial" pitchFamily="34" charset="0"/>
                </a:rPr>
                <a:t> </a:t>
              </a:r>
              <a:r>
                <a:rPr lang="fr-FR" dirty="0" smtClean="0">
                  <a:latin typeface="Arial" pitchFamily="34" charset="0"/>
                </a:rPr>
                <a:t>  </a:t>
              </a:r>
              <a:endParaRPr lang="fr-FR" dirty="0">
                <a:latin typeface="Arial" pitchFamily="34" charset="0"/>
              </a:endParaRPr>
            </a:p>
          </p:txBody>
        </p:sp>
        <p:pic>
          <p:nvPicPr>
            <p:cNvPr id="113" name="Picture 3" descr="N:\MONTPARNASSE\COM_RI\6 - PICTOS - LOGOS\Pictos\flèches\fleche ORANGE sans fon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257" y="4284284"/>
              <a:ext cx="147960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15" name="Tableau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714135"/>
              </p:ext>
            </p:extLst>
          </p:nvPr>
        </p:nvGraphicFramePr>
        <p:xfrm>
          <a:off x="709200" y="7429639"/>
          <a:ext cx="3727351" cy="2048400"/>
        </p:xfrm>
        <a:graphic>
          <a:graphicData uri="http://schemas.openxmlformats.org/drawingml/2006/table">
            <a:tbl>
              <a:tblPr/>
              <a:tblGrid>
                <a:gridCol w="1476000"/>
                <a:gridCol w="46517"/>
                <a:gridCol w="540000"/>
                <a:gridCol w="540000"/>
                <a:gridCol w="44834"/>
                <a:gridCol w="540000"/>
                <a:gridCol w="540000"/>
              </a:tblGrid>
              <a:tr h="324000"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solidFill>
                          <a:srgbClr val="FF6600"/>
                        </a:solidFill>
                        <a:latin typeface="Arial"/>
                      </a:endParaRPr>
                    </a:p>
                  </a:txBody>
                  <a:tcPr marL="9525" marR="9525" marT="95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1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400" b="0" i="0" u="none" strike="noStrike" kern="1200" dirty="0" smtClean="0">
                          <a:solidFill>
                            <a:srgbClr val="3C3732"/>
                          </a:solidFill>
                          <a:latin typeface="Arial"/>
                          <a:ea typeface="+mn-ea"/>
                          <a:cs typeface="+mn-cs"/>
                        </a:rPr>
                        <a:t>DEFI</a:t>
                      </a:r>
                      <a:r>
                        <a:rPr lang="fr-FR" sz="400" b="0" i="0" u="none" strike="noStrike" kern="1200" baseline="0" dirty="0" smtClean="0">
                          <a:solidFill>
                            <a:srgbClr val="3C3732"/>
                          </a:solidFill>
                          <a:latin typeface="Arial"/>
                          <a:ea typeface="+mn-ea"/>
                          <a:cs typeface="+mn-cs"/>
                        </a:rPr>
                        <a:t> 165390</a:t>
                      </a:r>
                    </a:p>
                    <a:p>
                      <a:pPr marL="0" algn="ctr" defTabSz="914400" rtl="0" eaLnBrk="1" fontAlgn="ctr" latinLnBrk="0" hangingPunct="1"/>
                      <a:endParaRPr lang="fr-FR" sz="100" b="0" i="0" u="none" strike="noStrike" kern="1200" dirty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400" b="0" i="0" u="none" strike="noStrike" kern="1200" dirty="0" smtClean="0">
                          <a:solidFill>
                            <a:srgbClr val="3C3732"/>
                          </a:solidFill>
                          <a:latin typeface="Arial"/>
                          <a:ea typeface="+mn-ea"/>
                          <a:cs typeface="+mn-cs"/>
                        </a:rPr>
                        <a:t>POVA 133854</a:t>
                      </a:r>
                      <a:endParaRPr lang="fr-FR" sz="400" b="0" i="0" u="none" strike="noStrike" kern="1200" dirty="0" smtClean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fr-FR" sz="100" b="0" i="0" u="none" strike="noStrike" kern="1200" dirty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400" b="0" i="0" u="none" strike="noStrike" kern="1200" dirty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400" b="0" i="0" u="none" strike="noStrike" kern="1200" dirty="0" smtClean="0">
                          <a:solidFill>
                            <a:srgbClr val="3C3732"/>
                          </a:solidFill>
                          <a:latin typeface="Arial"/>
                          <a:ea typeface="+mn-ea"/>
                          <a:cs typeface="+mn-cs"/>
                        </a:rPr>
                        <a:t>DEFI 164302</a:t>
                      </a:r>
                    </a:p>
                    <a:p>
                      <a:pPr marL="0" algn="ctr" defTabSz="914400" rtl="0" eaLnBrk="1" fontAlgn="ctr" latinLnBrk="0" hangingPunct="1"/>
                      <a:endParaRPr lang="fr-FR" sz="100" b="0" i="0" u="none" strike="noStrike" kern="1200" dirty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400" b="0" i="0" u="none" strike="noStrike" kern="1200" dirty="0" smtClean="0">
                          <a:solidFill>
                            <a:srgbClr val="3C3732"/>
                          </a:solidFill>
                          <a:latin typeface="Arial"/>
                          <a:ea typeface="+mn-ea"/>
                          <a:cs typeface="+mn-cs"/>
                        </a:rPr>
                        <a:t>POVA</a:t>
                      </a:r>
                      <a:r>
                        <a:rPr lang="fr-FR" sz="400" b="0" i="0" u="none" strike="noStrike" kern="1200" baseline="0" dirty="0" smtClean="0">
                          <a:solidFill>
                            <a:srgbClr val="3C3732"/>
                          </a:solidFill>
                          <a:latin typeface="Arial"/>
                          <a:ea typeface="+mn-ea"/>
                          <a:cs typeface="+mn-cs"/>
                        </a:rPr>
                        <a:t> 133864</a:t>
                      </a:r>
                      <a:endParaRPr lang="fr-FR" sz="400" b="0" i="0" u="none" strike="noStrike" kern="1200" dirty="0" smtClean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fr-FR" sz="100" b="0" i="0" u="none" strike="noStrike" kern="1200" dirty="0">
                        <a:solidFill>
                          <a:srgbClr val="3C373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La Verrière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b="0" baseline="0" dirty="0">
                        <a:solidFill>
                          <a:srgbClr val="3C373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22:20</a:t>
                      </a:r>
                      <a:endParaRPr lang="fr-FR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23:20</a:t>
                      </a:r>
                      <a:endParaRPr lang="fr-FR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Trappes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aseline="0" dirty="0">
                        <a:solidFill>
                          <a:srgbClr val="3C3732"/>
                        </a:solidFill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22:25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23:25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St Quentin-en-Yvelines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aseline="0" dirty="0">
                        <a:solidFill>
                          <a:srgbClr val="3C3732"/>
                        </a:solidFill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22:29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23:29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St</a:t>
                      </a:r>
                      <a:r>
                        <a:rPr lang="fr-FR" sz="700" b="0" i="0" u="none" strike="noStrike" baseline="0" dirty="0" smtClean="0">
                          <a:solidFill>
                            <a:srgbClr val="3C3732"/>
                          </a:solidFill>
                          <a:latin typeface="Arial"/>
                        </a:rPr>
                        <a:t> Cyr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22:33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23:33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Versailles-Chantiers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22:40</a:t>
                      </a:r>
                      <a:endParaRPr lang="fr-FR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23:40</a:t>
                      </a:r>
                      <a:endParaRPr lang="fr-FR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Chaville-Rive-Droite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22:45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23:45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Sèvres-Ville-d’Avray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22:48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23:48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St Cloud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22:52</a:t>
                      </a:r>
                      <a:endParaRPr lang="fr-FR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r>
                        <a:rPr lang="fr-FR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22:55</a:t>
                      </a:r>
                      <a:endParaRPr lang="fr-FR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23:52</a:t>
                      </a:r>
                      <a:endParaRPr lang="fr-FR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r>
                        <a:rPr lang="fr-FR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23:55</a:t>
                      </a:r>
                      <a:endParaRPr lang="fr-FR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Suresnes-Mont-Valérien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22:56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r>
                        <a:rPr lang="fr-FR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23:00</a:t>
                      </a:r>
                      <a:endParaRPr lang="fr-FR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23:56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r>
                        <a:rPr lang="fr-FR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00:00</a:t>
                      </a:r>
                      <a:endParaRPr lang="fr-FR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Puteaux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22:58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r>
                        <a:rPr lang="fr-FR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23:02</a:t>
                      </a:r>
                      <a:endParaRPr lang="fr-FR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23:58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r>
                        <a:rPr lang="fr-FR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00:02</a:t>
                      </a:r>
                      <a:endParaRPr lang="fr-FR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latin typeface="Arial"/>
                        </a:rPr>
                        <a:t> La Défense</a:t>
                      </a:r>
                      <a:r>
                        <a:rPr lang="fr-FR" sz="700" b="1" i="0" u="none" strike="noStrike" baseline="0" dirty="0" smtClean="0">
                          <a:solidFill>
                            <a:srgbClr val="3C3732"/>
                          </a:solidFill>
                          <a:latin typeface="Arial"/>
                        </a:rPr>
                        <a:t> 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Arial"/>
                      </a:endParaRP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23:02</a:t>
                      </a:r>
                      <a:endParaRPr lang="fr-FR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r>
                        <a:rPr lang="fr-FR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23:04</a:t>
                      </a:r>
                      <a:endParaRPr lang="fr-FR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7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00:02</a:t>
                      </a:r>
                      <a:endParaRPr lang="fr-FR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ctr" latinLnBrk="0" hangingPunct="1"/>
                      <a:r>
                        <a:rPr lang="fr-FR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00:04</a:t>
                      </a:r>
                      <a:endParaRPr lang="fr-FR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400">
                <a:tc>
                  <a:txBody>
                    <a:bodyPr/>
                    <a:lstStyle/>
                    <a:p>
                      <a:pPr marL="0" marR="0" indent="0" algn="l" defTabSz="91416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Allongement du temps de parcours</a:t>
                      </a:r>
                    </a:p>
                  </a:txBody>
                  <a:tcPr marL="9526" marR="9526" marT="95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b="0" kern="1200" baseline="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0" marR="9520" marT="952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6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600" b="1" i="0" u="none" strike="noStrike" kern="1200" dirty="0">
                        <a:solidFill>
                          <a:srgbClr val="A1006B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9" name="Chevron 218"/>
          <p:cNvSpPr/>
          <p:nvPr/>
        </p:nvSpPr>
        <p:spPr bwMode="auto">
          <a:xfrm flipH="1">
            <a:off x="2775278" y="1471381"/>
            <a:ext cx="180000" cy="144000"/>
          </a:xfrm>
          <a:prstGeom prst="chevron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61"/>
            <a:r>
              <a:rPr lang="fr-FR" dirty="0" smtClean="0">
                <a:latin typeface="Arial" pitchFamily="34" charset="0"/>
              </a:rPr>
              <a:t>   </a:t>
            </a:r>
            <a:endParaRPr lang="fr-FR" dirty="0">
              <a:latin typeface="Arial" pitchFamily="34" charset="0"/>
            </a:endParaRPr>
          </a:p>
        </p:txBody>
      </p:sp>
      <p:grpSp>
        <p:nvGrpSpPr>
          <p:cNvPr id="222" name="Groupe 43"/>
          <p:cNvGrpSpPr>
            <a:grpSpLocks noChangeAspect="1"/>
          </p:cNvGrpSpPr>
          <p:nvPr/>
        </p:nvGrpSpPr>
        <p:grpSpPr bwMode="auto">
          <a:xfrm>
            <a:off x="2586574" y="6739677"/>
            <a:ext cx="457632" cy="252000"/>
            <a:chOff x="6588224" y="1845087"/>
            <a:chExt cx="360000" cy="198000"/>
          </a:xfrm>
        </p:grpSpPr>
        <p:grpSp>
          <p:nvGrpSpPr>
            <p:cNvPr id="223" name="Groupe 44"/>
            <p:cNvGrpSpPr>
              <a:grpSpLocks noChangeAspect="1"/>
            </p:cNvGrpSpPr>
            <p:nvPr/>
          </p:nvGrpSpPr>
          <p:grpSpPr bwMode="auto"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225" name="Ellipse 224"/>
              <p:cNvSpPr/>
              <p:nvPr/>
            </p:nvSpPr>
            <p:spPr>
              <a:xfrm>
                <a:off x="6687647" y="1929711"/>
                <a:ext cx="280473" cy="2801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2800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26" name="Groupe 47"/>
              <p:cNvGrpSpPr>
                <a:grpSpLocks/>
              </p:cNvGrpSpPr>
              <p:nvPr/>
            </p:nvGrpSpPr>
            <p:grpSpPr bwMode="auto">
              <a:xfrm rot="-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247" name="Rectangle à coins arrondis 246"/>
                <p:cNvSpPr/>
                <p:nvPr/>
              </p:nvSpPr>
              <p:spPr>
                <a:xfrm rot="2665520">
                  <a:off x="5156500" y="2008361"/>
                  <a:ext cx="93923" cy="112577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  <p:sp>
              <p:nvSpPr>
                <p:cNvPr id="248" name="Rectangle à coins arrondis 247"/>
                <p:cNvSpPr/>
                <p:nvPr/>
              </p:nvSpPr>
              <p:spPr>
                <a:xfrm rot="2665520">
                  <a:off x="5141694" y="1954709"/>
                  <a:ext cx="187858" cy="131334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</p:grpSp>
          <p:grpSp>
            <p:nvGrpSpPr>
              <p:cNvPr id="227" name="Groupe 48"/>
              <p:cNvGrpSpPr>
                <a:grpSpLocks/>
              </p:cNvGrpSpPr>
              <p:nvPr/>
            </p:nvGrpSpPr>
            <p:grpSpPr bwMode="auto">
              <a:xfrm rot="-498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245" name="Rectangle à coins arrondis 244"/>
                <p:cNvSpPr/>
                <p:nvPr/>
              </p:nvSpPr>
              <p:spPr>
                <a:xfrm rot="2665520">
                  <a:off x="5242097" y="1980371"/>
                  <a:ext cx="112580" cy="131504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  <p:sp>
              <p:nvSpPr>
                <p:cNvPr id="246" name="Rectangle à coins arrondis 245"/>
                <p:cNvSpPr/>
                <p:nvPr/>
              </p:nvSpPr>
              <p:spPr>
                <a:xfrm rot="2665520">
                  <a:off x="5233605" y="1916499"/>
                  <a:ext cx="243918" cy="112713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</p:grpSp>
          <p:sp>
            <p:nvSpPr>
              <p:cNvPr id="228" name="Ellipse 227"/>
              <p:cNvSpPr/>
              <p:nvPr/>
            </p:nvSpPr>
            <p:spPr>
              <a:xfrm>
                <a:off x="6786981" y="1845087"/>
                <a:ext cx="81805" cy="84624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2800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229" name="Groupe 50"/>
              <p:cNvGrpSpPr>
                <a:grpSpLocks/>
              </p:cNvGrpSpPr>
              <p:nvPr/>
            </p:nvGrpSpPr>
            <p:grpSpPr bwMode="auto"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243" name="Rectangle à coins arrondis 242"/>
                <p:cNvSpPr/>
                <p:nvPr/>
              </p:nvSpPr>
              <p:spPr>
                <a:xfrm rot="68635">
                  <a:off x="4553192" y="1755941"/>
                  <a:ext cx="102256" cy="183522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  <p:sp>
              <p:nvSpPr>
                <p:cNvPr id="244" name="Rectangle à coins arrondis 243"/>
                <p:cNvSpPr/>
                <p:nvPr/>
              </p:nvSpPr>
              <p:spPr>
                <a:xfrm rot="68635">
                  <a:off x="4476508" y="1598629"/>
                  <a:ext cx="255639" cy="157312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</p:grpSp>
          <p:cxnSp>
            <p:nvCxnSpPr>
              <p:cNvPr id="230" name="Connecteur droit 229"/>
              <p:cNvCxnSpPr/>
              <p:nvPr/>
            </p:nvCxnSpPr>
            <p:spPr>
              <a:xfrm flipH="1">
                <a:off x="6827883" y="1950139"/>
                <a:ext cx="0" cy="2334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1" name="Connecteur droit 230"/>
              <p:cNvCxnSpPr/>
              <p:nvPr/>
            </p:nvCxnSpPr>
            <p:spPr>
              <a:xfrm rot="5400000" flipH="1">
                <a:off x="6941827" y="2055176"/>
                <a:ext cx="0" cy="23373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2" name="Connecteur droit 231"/>
              <p:cNvCxnSpPr/>
              <p:nvPr/>
            </p:nvCxnSpPr>
            <p:spPr>
              <a:xfrm rot="5400000" flipH="1">
                <a:off x="6719785" y="2055176"/>
                <a:ext cx="0" cy="23373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3" name="Connecteur droit 232"/>
              <p:cNvCxnSpPr/>
              <p:nvPr/>
            </p:nvCxnSpPr>
            <p:spPr>
              <a:xfrm flipH="1">
                <a:off x="6827883" y="2171915"/>
                <a:ext cx="0" cy="2334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4" name="Connecteur droit 233"/>
              <p:cNvCxnSpPr/>
              <p:nvPr/>
            </p:nvCxnSpPr>
            <p:spPr>
              <a:xfrm rot="1800000" flipH="1">
                <a:off x="6886315" y="1964728"/>
                <a:ext cx="0" cy="17509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5" name="Connecteur droit 234"/>
              <p:cNvCxnSpPr/>
              <p:nvPr/>
            </p:nvCxnSpPr>
            <p:spPr>
              <a:xfrm rot="3600000" flipH="1">
                <a:off x="6927219" y="2005571"/>
                <a:ext cx="0" cy="17530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6" name="Connecteur droit 235"/>
              <p:cNvCxnSpPr/>
              <p:nvPr/>
            </p:nvCxnSpPr>
            <p:spPr>
              <a:xfrm rot="19800000" flipH="1">
                <a:off x="6772374" y="1964728"/>
                <a:ext cx="0" cy="17509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7" name="Connecteur droit 236"/>
              <p:cNvCxnSpPr/>
              <p:nvPr/>
            </p:nvCxnSpPr>
            <p:spPr>
              <a:xfrm rot="18000000" flipH="1">
                <a:off x="6731472" y="2005571"/>
                <a:ext cx="0" cy="17530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8" name="Connecteur droit 237"/>
              <p:cNvCxnSpPr/>
              <p:nvPr/>
            </p:nvCxnSpPr>
            <p:spPr>
              <a:xfrm rot="19800000" flipH="1" flipV="1">
                <a:off x="6886315" y="2154406"/>
                <a:ext cx="0" cy="17509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9" name="Connecteur droit 238"/>
              <p:cNvCxnSpPr/>
              <p:nvPr/>
            </p:nvCxnSpPr>
            <p:spPr>
              <a:xfrm rot="18000000" flipH="1" flipV="1">
                <a:off x="6927219" y="2116459"/>
                <a:ext cx="0" cy="17530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0" name="Connecteur droit 239"/>
              <p:cNvCxnSpPr/>
              <p:nvPr/>
            </p:nvCxnSpPr>
            <p:spPr>
              <a:xfrm rot="1800000" flipH="1" flipV="1">
                <a:off x="6772374" y="2154406"/>
                <a:ext cx="0" cy="17509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2" name="Connecteur droit 241"/>
              <p:cNvCxnSpPr/>
              <p:nvPr/>
            </p:nvCxnSpPr>
            <p:spPr>
              <a:xfrm rot="3600000" flipH="1" flipV="1">
                <a:off x="6731472" y="2116459"/>
                <a:ext cx="0" cy="17530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4" name="ZoneTexte 45"/>
            <p:cNvSpPr txBox="1">
              <a:spLocks noChangeArrowheads="1"/>
            </p:cNvSpPr>
            <p:nvPr/>
          </p:nvSpPr>
          <p:spPr bwMode="auto">
            <a:xfrm>
              <a:off x="6588224" y="1899630"/>
              <a:ext cx="360000" cy="133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pPr algn="ctr"/>
              <a:r>
                <a:rPr lang="fr-FR" altLang="fr-FR" sz="500" dirty="0" smtClean="0"/>
                <a:t>+</a:t>
              </a:r>
              <a:r>
                <a:rPr lang="fr-FR" altLang="fr-FR" sz="500" dirty="0"/>
                <a:t>3</a:t>
              </a:r>
              <a:r>
                <a:rPr lang="fr-FR" altLang="fr-FR" sz="500" dirty="0" smtClean="0"/>
                <a:t>’</a:t>
              </a:r>
              <a:endParaRPr lang="fr-FR" altLang="fr-FR" sz="500" dirty="0" smtClean="0"/>
            </a:p>
          </p:txBody>
        </p:sp>
      </p:grpSp>
      <p:grpSp>
        <p:nvGrpSpPr>
          <p:cNvPr id="343" name="Groupe 342"/>
          <p:cNvGrpSpPr/>
          <p:nvPr/>
        </p:nvGrpSpPr>
        <p:grpSpPr>
          <a:xfrm>
            <a:off x="292444" y="3188510"/>
            <a:ext cx="7207250" cy="1229142"/>
            <a:chOff x="284163" y="5562185"/>
            <a:chExt cx="7207250" cy="1229142"/>
          </a:xfrm>
        </p:grpSpPr>
        <p:sp>
          <p:nvSpPr>
            <p:cNvPr id="344" name="Double flèche horizontale 265"/>
            <p:cNvSpPr>
              <a:spLocks noChangeArrowheads="1"/>
            </p:cNvSpPr>
            <p:nvPr/>
          </p:nvSpPr>
          <p:spPr bwMode="auto">
            <a:xfrm>
              <a:off x="1166027" y="5879854"/>
              <a:ext cx="3620286" cy="45719"/>
            </a:xfrm>
            <a:prstGeom prst="leftRightArrow">
              <a:avLst>
                <a:gd name="adj1" fmla="val 50000"/>
                <a:gd name="adj2" fmla="val 48740"/>
              </a:avLst>
            </a:prstGeom>
            <a:solidFill>
              <a:srgbClr val="CD0037"/>
            </a:solidFill>
            <a:ln w="9525" algn="ctr">
              <a:solidFill>
                <a:srgbClr val="CD0037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grpSp>
          <p:nvGrpSpPr>
            <p:cNvPr id="345" name="Groupe 344"/>
            <p:cNvGrpSpPr/>
            <p:nvPr/>
          </p:nvGrpSpPr>
          <p:grpSpPr>
            <a:xfrm>
              <a:off x="284163" y="5562185"/>
              <a:ext cx="7207250" cy="1229142"/>
              <a:chOff x="284163" y="5562185"/>
              <a:chExt cx="7207250" cy="1229142"/>
            </a:xfrm>
          </p:grpSpPr>
          <p:grpSp>
            <p:nvGrpSpPr>
              <p:cNvPr id="346" name="Groupe 345"/>
              <p:cNvGrpSpPr/>
              <p:nvPr/>
            </p:nvGrpSpPr>
            <p:grpSpPr>
              <a:xfrm>
                <a:off x="284163" y="5562185"/>
                <a:ext cx="7207250" cy="1229142"/>
                <a:chOff x="284163" y="5562185"/>
                <a:chExt cx="7207250" cy="1229142"/>
              </a:xfrm>
            </p:grpSpPr>
            <p:grpSp>
              <p:nvGrpSpPr>
                <p:cNvPr id="348" name="Groupe 2"/>
                <p:cNvGrpSpPr>
                  <a:grpSpLocks/>
                </p:cNvGrpSpPr>
                <p:nvPr/>
              </p:nvGrpSpPr>
              <p:grpSpPr bwMode="auto">
                <a:xfrm>
                  <a:off x="284163" y="5567520"/>
                  <a:ext cx="7207250" cy="1223807"/>
                  <a:chOff x="10752" y="5568282"/>
                  <a:chExt cx="7207025" cy="1222706"/>
                </a:xfrm>
              </p:grpSpPr>
              <p:sp>
                <p:nvSpPr>
                  <p:cNvPr id="350" name="ZoneTexte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752" y="6050251"/>
                    <a:ext cx="881836" cy="215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9pPr>
                  </a:lstStyle>
                  <a:p>
                    <a:pPr algn="r"/>
                    <a:r>
                      <a:rPr lang="fr-FR" altLang="fr-FR" sz="800" b="1">
                        <a:solidFill>
                          <a:srgbClr val="3C3732"/>
                        </a:solidFill>
                      </a:rPr>
                      <a:t>LA VERRIÈRE</a:t>
                    </a:r>
                  </a:p>
                </p:txBody>
              </p:sp>
              <p:sp>
                <p:nvSpPr>
                  <p:cNvPr id="351" name="ZoneTexte 62"/>
                  <p:cNvSpPr txBox="1">
                    <a:spLocks noChangeArrowheads="1"/>
                  </p:cNvSpPr>
                  <p:nvPr/>
                </p:nvSpPr>
                <p:spPr bwMode="auto">
                  <a:xfrm rot="19045064">
                    <a:off x="361578" y="6534044"/>
                    <a:ext cx="1185826" cy="1935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9pPr>
                  </a:lstStyle>
                  <a:p>
                    <a:pPr algn="r">
                      <a:defRPr/>
                    </a:pPr>
                    <a:r>
                      <a:rPr lang="fr-FR" altLang="fr-FR" sz="650" b="1" dirty="0" smtClean="0">
                        <a:solidFill>
                          <a:srgbClr val="3C3732"/>
                        </a:solidFill>
                      </a:rPr>
                      <a:t>Trappes</a:t>
                    </a:r>
                    <a:endParaRPr lang="fr-FR" altLang="fr-FR" sz="650" b="1" dirty="0">
                      <a:solidFill>
                        <a:srgbClr val="3C3732"/>
                      </a:solidFill>
                    </a:endParaRPr>
                  </a:p>
                </p:txBody>
              </p:sp>
              <p:sp>
                <p:nvSpPr>
                  <p:cNvPr id="352" name="ZoneTexte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81139" y="6046853"/>
                    <a:ext cx="1036638" cy="215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9pPr>
                  </a:lstStyle>
                  <a:p>
                    <a:r>
                      <a:rPr lang="fr-FR" altLang="fr-FR" sz="800" b="1">
                        <a:solidFill>
                          <a:srgbClr val="3C3732"/>
                        </a:solidFill>
                      </a:rPr>
                      <a:t>LA DÉFENSE</a:t>
                    </a:r>
                  </a:p>
                </p:txBody>
              </p:sp>
              <p:sp>
                <p:nvSpPr>
                  <p:cNvPr id="353" name="ZoneTexte 67"/>
                  <p:cNvSpPr txBox="1">
                    <a:spLocks noChangeArrowheads="1"/>
                  </p:cNvSpPr>
                  <p:nvPr/>
                </p:nvSpPr>
                <p:spPr bwMode="auto">
                  <a:xfrm rot="19045064">
                    <a:off x="3903180" y="6581626"/>
                    <a:ext cx="1358858" cy="19191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9pPr>
                  </a:lstStyle>
                  <a:p>
                    <a:pPr algn="r">
                      <a:defRPr/>
                    </a:pPr>
                    <a:r>
                      <a:rPr lang="fr-FR" altLang="fr-FR" sz="650" b="1" dirty="0" smtClean="0">
                        <a:solidFill>
                          <a:srgbClr val="3C3732"/>
                        </a:solidFill>
                      </a:rPr>
                      <a:t>Suresnes-Mont-Valérien</a:t>
                    </a:r>
                    <a:endParaRPr lang="fr-FR" altLang="fr-FR" sz="650" b="1" dirty="0">
                      <a:solidFill>
                        <a:srgbClr val="3C3732"/>
                      </a:solidFill>
                    </a:endParaRPr>
                  </a:p>
                </p:txBody>
              </p:sp>
              <p:sp>
                <p:nvSpPr>
                  <p:cNvPr id="354" name="ZoneTexte 66"/>
                  <p:cNvSpPr txBox="1">
                    <a:spLocks noChangeArrowheads="1"/>
                  </p:cNvSpPr>
                  <p:nvPr/>
                </p:nvSpPr>
                <p:spPr bwMode="auto">
                  <a:xfrm rot="19045064">
                    <a:off x="712405" y="6599074"/>
                    <a:ext cx="1393781" cy="19191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9pPr>
                  </a:lstStyle>
                  <a:p>
                    <a:pPr algn="r">
                      <a:defRPr/>
                    </a:pPr>
                    <a:r>
                      <a:rPr lang="fr-FR" altLang="fr-FR" sz="650" b="1" dirty="0" smtClean="0">
                        <a:solidFill>
                          <a:srgbClr val="3C3732"/>
                        </a:solidFill>
                      </a:rPr>
                      <a:t>Saint-Quentin-en-</a:t>
                    </a:r>
                    <a:r>
                      <a:rPr lang="fr-FR" altLang="fr-FR" sz="650" b="1" dirty="0">
                        <a:solidFill>
                          <a:srgbClr val="3C3732"/>
                        </a:solidFill>
                      </a:rPr>
                      <a:t>Y</a:t>
                    </a:r>
                    <a:r>
                      <a:rPr lang="fr-FR" altLang="fr-FR" sz="650" b="1" dirty="0" smtClean="0">
                        <a:solidFill>
                          <a:srgbClr val="3C3732"/>
                        </a:solidFill>
                      </a:rPr>
                      <a:t>velines</a:t>
                    </a:r>
                    <a:endParaRPr lang="fr-FR" altLang="fr-FR" sz="650" b="1" dirty="0">
                      <a:solidFill>
                        <a:srgbClr val="3C3732"/>
                      </a:solidFill>
                    </a:endParaRPr>
                  </a:p>
                </p:txBody>
              </p:sp>
              <p:sp>
                <p:nvSpPr>
                  <p:cNvPr id="355" name="ZoneTexte 66"/>
                  <p:cNvSpPr txBox="1">
                    <a:spLocks noChangeArrowheads="1"/>
                  </p:cNvSpPr>
                  <p:nvPr/>
                </p:nvSpPr>
                <p:spPr bwMode="auto">
                  <a:xfrm rot="19045064">
                    <a:off x="1728373" y="6599074"/>
                    <a:ext cx="1400131" cy="19191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9pPr>
                  </a:lstStyle>
                  <a:p>
                    <a:pPr algn="r">
                      <a:defRPr/>
                    </a:pPr>
                    <a:r>
                      <a:rPr lang="fr-FR" altLang="fr-FR" sz="650" b="1" dirty="0" smtClean="0">
                        <a:solidFill>
                          <a:srgbClr val="3C3732"/>
                        </a:solidFill>
                      </a:rPr>
                      <a:t>Versailles-Chantiers</a:t>
                    </a:r>
                    <a:endParaRPr lang="fr-FR" altLang="fr-FR" sz="650" b="1" dirty="0">
                      <a:solidFill>
                        <a:srgbClr val="3C3732"/>
                      </a:solidFill>
                    </a:endParaRPr>
                  </a:p>
                </p:txBody>
              </p:sp>
              <p:sp>
                <p:nvSpPr>
                  <p:cNvPr id="356" name="ZoneTexte 67"/>
                  <p:cNvSpPr txBox="1">
                    <a:spLocks noChangeArrowheads="1"/>
                  </p:cNvSpPr>
                  <p:nvPr/>
                </p:nvSpPr>
                <p:spPr bwMode="auto">
                  <a:xfrm rot="19045064">
                    <a:off x="3517430" y="6545147"/>
                    <a:ext cx="1219162" cy="19191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Geneva" pitchFamily="1" charset="-128"/>
                      </a:defRPr>
                    </a:lvl9pPr>
                  </a:lstStyle>
                  <a:p>
                    <a:pPr algn="r">
                      <a:defRPr/>
                    </a:pPr>
                    <a:r>
                      <a:rPr lang="fr-FR" altLang="fr-FR" sz="650" b="1" dirty="0" smtClean="0">
                        <a:solidFill>
                          <a:srgbClr val="3C3732"/>
                        </a:solidFill>
                      </a:rPr>
                      <a:t>Saint-Cloud</a:t>
                    </a:r>
                    <a:endParaRPr lang="fr-FR" altLang="fr-FR" sz="650" b="1" dirty="0">
                      <a:solidFill>
                        <a:srgbClr val="3C3732"/>
                      </a:solidFill>
                    </a:endParaRPr>
                  </a:p>
                </p:txBody>
              </p:sp>
              <p:grpSp>
                <p:nvGrpSpPr>
                  <p:cNvPr id="357" name="Groupe 1"/>
                  <p:cNvGrpSpPr>
                    <a:grpSpLocks/>
                  </p:cNvGrpSpPr>
                  <p:nvPr/>
                </p:nvGrpSpPr>
                <p:grpSpPr bwMode="auto">
                  <a:xfrm>
                    <a:off x="849860" y="5568282"/>
                    <a:ext cx="5356078" cy="1108509"/>
                    <a:chOff x="849860" y="5568282"/>
                    <a:chExt cx="5356078" cy="1108509"/>
                  </a:xfrm>
                </p:grpSpPr>
                <p:pic>
                  <p:nvPicPr>
                    <p:cNvPr id="358" name="Picture 38" descr="D:\Documents\8506619A\Desktop\Hélène GODA\2. Documents SNCF\2.2 Images\Ligne N&amp;U\LOGOS U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4156" t="8224" r="25536" b="16579"/>
                    <a:stretch>
                      <a:fillRect/>
                    </a:stretch>
                  </p:blipFill>
                  <p:spPr bwMode="auto">
                    <a:xfrm>
                      <a:off x="2542135" y="5568282"/>
                      <a:ext cx="238125" cy="23971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359" name="Ellips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9860" y="6091949"/>
                      <a:ext cx="144462" cy="14283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 algn="ctr">
                      <a:solidFill>
                        <a:srgbClr val="CB0044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9pPr>
                    </a:lstStyle>
                    <a:p>
                      <a:endParaRPr lang="fr-FR" altLang="fr-FR" sz="700">
                        <a:solidFill>
                          <a:srgbClr val="3C3732"/>
                        </a:solidFill>
                      </a:endParaRPr>
                    </a:p>
                  </p:txBody>
                </p:sp>
                <p:sp>
                  <p:nvSpPr>
                    <p:cNvPr id="360" name="ZoneTexte 67"/>
                    <p:cNvSpPr txBox="1">
                      <a:spLocks noChangeArrowheads="1"/>
                    </p:cNvSpPr>
                    <p:nvPr/>
                  </p:nvSpPr>
                  <p:spPr bwMode="auto">
                    <a:xfrm rot="19045064">
                      <a:off x="4722305" y="6465844"/>
                      <a:ext cx="1025493" cy="19191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9pPr>
                    </a:lstStyle>
                    <a:p>
                      <a:pPr algn="r">
                        <a:defRPr/>
                      </a:pPr>
                      <a:r>
                        <a:rPr lang="fr-FR" altLang="fr-FR" sz="650" b="1" dirty="0" smtClean="0">
                          <a:solidFill>
                            <a:srgbClr val="3C3732"/>
                          </a:solidFill>
                        </a:rPr>
                        <a:t>Puteaux</a:t>
                      </a:r>
                      <a:endParaRPr lang="fr-FR" altLang="fr-FR" sz="650" b="1" dirty="0">
                        <a:solidFill>
                          <a:srgbClr val="3C3732"/>
                        </a:solidFill>
                      </a:endParaRPr>
                    </a:p>
                  </p:txBody>
                </p:sp>
                <p:sp>
                  <p:nvSpPr>
                    <p:cNvPr id="361" name="ZoneTexte 67"/>
                    <p:cNvSpPr txBox="1">
                      <a:spLocks noChangeArrowheads="1"/>
                    </p:cNvSpPr>
                    <p:nvPr/>
                  </p:nvSpPr>
                  <p:spPr bwMode="auto">
                    <a:xfrm rot="19045064">
                      <a:off x="3150729" y="6461085"/>
                      <a:ext cx="1004856" cy="19191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9pPr>
                    </a:lstStyle>
                    <a:p>
                      <a:pPr algn="r">
                        <a:defRPr/>
                      </a:pPr>
                      <a:r>
                        <a:rPr lang="fr-FR" altLang="fr-FR" sz="650" b="1" dirty="0" smtClean="0">
                          <a:solidFill>
                            <a:srgbClr val="3C3732"/>
                          </a:solidFill>
                        </a:rPr>
                        <a:t>Sèvres-Ville-d’Avray</a:t>
                      </a:r>
                      <a:endParaRPr lang="fr-FR" altLang="fr-FR" sz="650" b="1" dirty="0">
                        <a:solidFill>
                          <a:srgbClr val="3C3732"/>
                        </a:solidFill>
                      </a:endParaRPr>
                    </a:p>
                  </p:txBody>
                </p:sp>
                <p:sp>
                  <p:nvSpPr>
                    <p:cNvPr id="362" name="ZoneTexte 66"/>
                    <p:cNvSpPr txBox="1">
                      <a:spLocks noChangeArrowheads="1"/>
                    </p:cNvSpPr>
                    <p:nvPr/>
                  </p:nvSpPr>
                  <p:spPr bwMode="auto">
                    <a:xfrm rot="19045064">
                      <a:off x="1525180" y="6484877"/>
                      <a:ext cx="1044542" cy="19191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9pPr>
                    </a:lstStyle>
                    <a:p>
                      <a:pPr algn="r">
                        <a:defRPr/>
                      </a:pPr>
                      <a:r>
                        <a:rPr lang="fr-FR" altLang="fr-FR" sz="650" b="1" dirty="0" smtClean="0">
                          <a:solidFill>
                            <a:srgbClr val="3C3732"/>
                          </a:solidFill>
                        </a:rPr>
                        <a:t>Saint-</a:t>
                      </a:r>
                      <a:r>
                        <a:rPr lang="fr-FR" altLang="fr-FR" sz="650" b="1" dirty="0">
                          <a:solidFill>
                            <a:srgbClr val="3C3732"/>
                          </a:solidFill>
                        </a:rPr>
                        <a:t>C</a:t>
                      </a:r>
                      <a:r>
                        <a:rPr lang="fr-FR" altLang="fr-FR" sz="650" b="1" dirty="0" smtClean="0">
                          <a:solidFill>
                            <a:srgbClr val="3C3732"/>
                          </a:solidFill>
                        </a:rPr>
                        <a:t>yr</a:t>
                      </a:r>
                      <a:endParaRPr lang="fr-FR" altLang="fr-FR" sz="650" b="1" dirty="0">
                        <a:solidFill>
                          <a:srgbClr val="3C3732"/>
                        </a:solidFill>
                      </a:endParaRPr>
                    </a:p>
                  </p:txBody>
                </p:sp>
                <p:cxnSp>
                  <p:nvCxnSpPr>
                    <p:cNvPr id="363" name="Connecteur droit 362"/>
                    <p:cNvCxnSpPr>
                      <a:stCxn id="359" idx="6"/>
                    </p:cNvCxnSpPr>
                    <p:nvPr/>
                  </p:nvCxnSpPr>
                  <p:spPr bwMode="auto">
                    <a:xfrm flipV="1">
                      <a:off x="994322" y="6151802"/>
                      <a:ext cx="3518439" cy="11564"/>
                    </a:xfrm>
                    <a:prstGeom prst="line">
                      <a:avLst/>
                    </a:prstGeom>
                    <a:ln w="38100">
                      <a:solidFill>
                        <a:srgbClr val="CD0037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64" name="Groupe 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6490" y="6149672"/>
                      <a:ext cx="381000" cy="2183"/>
                      <a:chOff x="1524000" y="3979268"/>
                      <a:chExt cx="381000" cy="2183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 bwMode="auto">
                      <a:xfrm>
                        <a:off x="1524092" y="3981397"/>
                        <a:ext cx="92072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 bwMode="auto">
                      <a:xfrm flipV="1">
                        <a:off x="1655850" y="3979811"/>
                        <a:ext cx="120646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6" name="Connecteur droit 385"/>
                      <p:cNvCxnSpPr/>
                      <p:nvPr/>
                    </p:nvCxnSpPr>
                    <p:spPr bwMode="auto">
                      <a:xfrm>
                        <a:off x="1813008" y="3979811"/>
                        <a:ext cx="92072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65" name="Groupe 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60530" y="6147489"/>
                      <a:ext cx="381000" cy="2183"/>
                      <a:chOff x="1524000" y="3979268"/>
                      <a:chExt cx="381000" cy="2183"/>
                    </a:xfrm>
                  </p:grpSpPr>
                  <p:cxnSp>
                    <p:nvCxnSpPr>
                      <p:cNvPr id="381" name="Connecteur droit 380"/>
                      <p:cNvCxnSpPr/>
                      <p:nvPr/>
                    </p:nvCxnSpPr>
                    <p:spPr bwMode="auto">
                      <a:xfrm>
                        <a:off x="1523911" y="3981994"/>
                        <a:ext cx="92072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2" name="Connecteur droit 381"/>
                      <p:cNvCxnSpPr/>
                      <p:nvPr/>
                    </p:nvCxnSpPr>
                    <p:spPr bwMode="auto">
                      <a:xfrm flipV="1">
                        <a:off x="1655669" y="3978821"/>
                        <a:ext cx="120646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 bwMode="auto">
                      <a:xfrm>
                        <a:off x="1812827" y="3978821"/>
                        <a:ext cx="92072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66" name="Groupe 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80476" y="6145306"/>
                      <a:ext cx="381000" cy="2183"/>
                      <a:chOff x="1524000" y="3979268"/>
                      <a:chExt cx="381000" cy="2183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 bwMode="auto">
                      <a:xfrm>
                        <a:off x="1510361" y="3981004"/>
                        <a:ext cx="92072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 bwMode="auto">
                      <a:xfrm flipV="1">
                        <a:off x="1642120" y="3979419"/>
                        <a:ext cx="120646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0" name="Connecteur droit 379"/>
                      <p:cNvCxnSpPr/>
                      <p:nvPr/>
                    </p:nvCxnSpPr>
                    <p:spPr bwMode="auto">
                      <a:xfrm>
                        <a:off x="1799277" y="3979419"/>
                        <a:ext cx="92072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67" name="Ellips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9362" y="6088308"/>
                      <a:ext cx="144463" cy="14441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 algn="ctr">
                      <a:solidFill>
                        <a:srgbClr val="CB0044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9pPr>
                    </a:lstStyle>
                    <a:p>
                      <a:endParaRPr lang="fr-FR" altLang="fr-FR" sz="700">
                        <a:solidFill>
                          <a:srgbClr val="3C3732"/>
                        </a:solidFill>
                      </a:endParaRPr>
                    </a:p>
                  </p:txBody>
                </p:sp>
                <p:sp>
                  <p:nvSpPr>
                    <p:cNvPr id="368" name="ZoneTexte 67"/>
                    <p:cNvSpPr txBox="1">
                      <a:spLocks noChangeArrowheads="1"/>
                    </p:cNvSpPr>
                    <p:nvPr/>
                  </p:nvSpPr>
                  <p:spPr bwMode="auto">
                    <a:xfrm rot="19045064">
                      <a:off x="2590359" y="6472188"/>
                      <a:ext cx="1004857" cy="19191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9pPr>
                    </a:lstStyle>
                    <a:p>
                      <a:pPr algn="r">
                        <a:defRPr/>
                      </a:pPr>
                      <a:r>
                        <a:rPr lang="fr-FR" altLang="fr-FR" sz="650" b="1" dirty="0" smtClean="0">
                          <a:solidFill>
                            <a:srgbClr val="3C3732"/>
                          </a:solidFill>
                        </a:rPr>
                        <a:t>Chaville-Rive-Droite</a:t>
                      </a:r>
                      <a:endParaRPr lang="fr-FR" altLang="fr-FR" sz="650" b="1" dirty="0">
                        <a:solidFill>
                          <a:srgbClr val="3C3732"/>
                        </a:solidFill>
                      </a:endParaRPr>
                    </a:p>
                  </p:txBody>
                </p:sp>
                <p:sp>
                  <p:nvSpPr>
                    <p:cNvPr id="369" name="Ellips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68972" y="6088775"/>
                      <a:ext cx="144463" cy="14441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 algn="ctr">
                      <a:solidFill>
                        <a:srgbClr val="CB0044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9pPr>
                    </a:lstStyle>
                    <a:p>
                      <a:endParaRPr lang="fr-FR" altLang="fr-FR" sz="700">
                        <a:solidFill>
                          <a:srgbClr val="3C3732"/>
                        </a:solidFill>
                      </a:endParaRPr>
                    </a:p>
                  </p:txBody>
                </p:sp>
                <p:sp>
                  <p:nvSpPr>
                    <p:cNvPr id="370" name="Ellips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88085" y="6090362"/>
                      <a:ext cx="142875" cy="14441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 algn="ctr">
                      <a:solidFill>
                        <a:srgbClr val="CB0044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9pPr>
                    </a:lstStyle>
                    <a:p>
                      <a:endParaRPr lang="fr-FR" altLang="fr-FR" sz="700">
                        <a:solidFill>
                          <a:srgbClr val="3C3732"/>
                        </a:solidFill>
                      </a:endParaRPr>
                    </a:p>
                  </p:txBody>
                </p:sp>
                <p:sp>
                  <p:nvSpPr>
                    <p:cNvPr id="371" name="Ellips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7672" y="6088775"/>
                      <a:ext cx="144463" cy="14441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 algn="ctr">
                      <a:solidFill>
                        <a:srgbClr val="CB0044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9pPr>
                    </a:lstStyle>
                    <a:p>
                      <a:endParaRPr lang="fr-FR" altLang="fr-FR" sz="700">
                        <a:solidFill>
                          <a:srgbClr val="3C3732"/>
                        </a:solidFill>
                      </a:endParaRPr>
                    </a:p>
                  </p:txBody>
                </p:sp>
                <p:sp>
                  <p:nvSpPr>
                    <p:cNvPr id="372" name="Ellips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8008" y="6080738"/>
                      <a:ext cx="144463" cy="14441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 algn="ctr">
                      <a:solidFill>
                        <a:srgbClr val="CB0044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9pPr>
                    </a:lstStyle>
                    <a:p>
                      <a:endParaRPr lang="fr-FR" altLang="fr-FR" sz="700">
                        <a:solidFill>
                          <a:srgbClr val="3C3732"/>
                        </a:solidFill>
                      </a:endParaRPr>
                    </a:p>
                  </p:txBody>
                </p:sp>
                <p:sp>
                  <p:nvSpPr>
                    <p:cNvPr id="373" name="Ellips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9960" y="6088775"/>
                      <a:ext cx="142875" cy="14441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 algn="ctr">
                      <a:solidFill>
                        <a:srgbClr val="CB0044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9pPr>
                    </a:lstStyle>
                    <a:p>
                      <a:endParaRPr lang="fr-FR" altLang="fr-FR" sz="700">
                        <a:solidFill>
                          <a:srgbClr val="3C3732"/>
                        </a:solidFill>
                      </a:endParaRPr>
                    </a:p>
                  </p:txBody>
                </p:sp>
                <p:sp>
                  <p:nvSpPr>
                    <p:cNvPr id="374" name="Ellips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061476" y="6084014"/>
                      <a:ext cx="144462" cy="14441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 algn="ctr">
                      <a:solidFill>
                        <a:srgbClr val="CB0044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9pPr>
                    </a:lstStyle>
                    <a:p>
                      <a:endParaRPr lang="fr-FR" altLang="fr-FR" sz="700">
                        <a:solidFill>
                          <a:srgbClr val="3C3732"/>
                        </a:solidFill>
                      </a:endParaRPr>
                    </a:p>
                  </p:txBody>
                </p:sp>
                <p:sp>
                  <p:nvSpPr>
                    <p:cNvPr id="375" name="Ellips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98389" y="6090362"/>
                      <a:ext cx="144463" cy="14441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 algn="ctr">
                      <a:solidFill>
                        <a:srgbClr val="CB0044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9pPr>
                    </a:lstStyle>
                    <a:p>
                      <a:endParaRPr lang="fr-FR" altLang="fr-FR" sz="700">
                        <a:solidFill>
                          <a:srgbClr val="3C3732"/>
                        </a:solidFill>
                      </a:endParaRPr>
                    </a:p>
                  </p:txBody>
                </p:sp>
                <p:sp>
                  <p:nvSpPr>
                    <p:cNvPr id="376" name="Ellips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14327" y="6090362"/>
                      <a:ext cx="142875" cy="14441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 algn="ctr">
                      <a:solidFill>
                        <a:srgbClr val="CB0044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9pPr>
                    </a:lstStyle>
                    <a:p>
                      <a:endParaRPr lang="fr-FR" altLang="fr-FR" sz="700">
                        <a:solidFill>
                          <a:srgbClr val="3C3732"/>
                        </a:solidFill>
                      </a:endParaRPr>
                    </a:p>
                  </p:txBody>
                </p:sp>
                <p:sp>
                  <p:nvSpPr>
                    <p:cNvPr id="377" name="Ellips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38202" y="6090362"/>
                      <a:ext cx="144462" cy="14441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 algn="ctr">
                      <a:solidFill>
                        <a:srgbClr val="CB0044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Geneva" pitchFamily="1" charset="-128"/>
                        </a:defRPr>
                      </a:lvl9pPr>
                    </a:lstStyle>
                    <a:p>
                      <a:endParaRPr lang="fr-FR" altLang="fr-FR" sz="700">
                        <a:solidFill>
                          <a:srgbClr val="3C3732"/>
                        </a:solidFill>
                      </a:endParaRPr>
                    </a:p>
                  </p:txBody>
                </p:sp>
              </p:grpSp>
            </p:grpSp>
            <p:pic>
              <p:nvPicPr>
                <p:cNvPr id="349" name="Picture 71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26087" y="5562185"/>
                  <a:ext cx="243375" cy="2505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347" name="Double flèche horizontale 265"/>
              <p:cNvSpPr>
                <a:spLocks noChangeArrowheads="1"/>
              </p:cNvSpPr>
              <p:nvPr/>
            </p:nvSpPr>
            <p:spPr bwMode="auto">
              <a:xfrm>
                <a:off x="4885238" y="5879854"/>
                <a:ext cx="1522070" cy="45719"/>
              </a:xfrm>
              <a:prstGeom prst="leftRightArrow">
                <a:avLst>
                  <a:gd name="adj1" fmla="val 50000"/>
                  <a:gd name="adj2" fmla="val 4874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algn="ctr">
                <a:solidFill>
                  <a:schemeClr val="accent6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</p:grpSp>
      </p:grp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172" y="1951684"/>
            <a:ext cx="1439205" cy="1162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6" name="Groupe 395"/>
          <p:cNvGrpSpPr/>
          <p:nvPr/>
        </p:nvGrpSpPr>
        <p:grpSpPr>
          <a:xfrm>
            <a:off x="3978276" y="5342161"/>
            <a:ext cx="446400" cy="362465"/>
            <a:chOff x="4163336" y="4258982"/>
            <a:chExt cx="414000" cy="2369206"/>
          </a:xfrm>
        </p:grpSpPr>
        <p:cxnSp>
          <p:nvCxnSpPr>
            <p:cNvPr id="397" name="Connecteur droit 396"/>
            <p:cNvCxnSpPr/>
            <p:nvPr/>
          </p:nvCxnSpPr>
          <p:spPr bwMode="auto">
            <a:xfrm>
              <a:off x="4163336" y="4258982"/>
              <a:ext cx="414000" cy="236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8" name="Connecteur droit 397"/>
            <p:cNvCxnSpPr/>
            <p:nvPr/>
          </p:nvCxnSpPr>
          <p:spPr bwMode="auto">
            <a:xfrm flipH="1">
              <a:off x="4163336" y="4259388"/>
              <a:ext cx="414000" cy="236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399" name="Picture 7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008" y="4996884"/>
            <a:ext cx="243375" cy="25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0" name="Picture 38" descr="D:\Documents\8506619A\Desktop\Hélène GODA\2. Documents SNCF\2.2 Images\Ligne N&amp;U\LOGOS 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6" t="8224" r="25536" b="16579"/>
          <a:stretch>
            <a:fillRect/>
          </a:stretch>
        </p:blipFill>
        <p:spPr bwMode="auto">
          <a:xfrm>
            <a:off x="4082410" y="5000409"/>
            <a:ext cx="238132" cy="2399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401" name="Picture 7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868" y="4996884"/>
            <a:ext cx="243375" cy="25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2" name="Picture 38" descr="D:\Documents\8506619A\Desktop\Hélène GODA\2. Documents SNCF\2.2 Images\Ligne N&amp;U\LOGOS 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6" t="8224" r="25536" b="16579"/>
          <a:stretch>
            <a:fillRect/>
          </a:stretch>
        </p:blipFill>
        <p:spPr bwMode="auto">
          <a:xfrm>
            <a:off x="2962270" y="5000409"/>
            <a:ext cx="238132" cy="2399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grpSp>
        <p:nvGrpSpPr>
          <p:cNvPr id="406" name="Groupe 43"/>
          <p:cNvGrpSpPr>
            <a:grpSpLocks noChangeAspect="1"/>
          </p:cNvGrpSpPr>
          <p:nvPr/>
        </p:nvGrpSpPr>
        <p:grpSpPr bwMode="auto">
          <a:xfrm>
            <a:off x="3657639" y="9164057"/>
            <a:ext cx="457632" cy="252000"/>
            <a:chOff x="6588224" y="1845087"/>
            <a:chExt cx="360000" cy="198000"/>
          </a:xfrm>
        </p:grpSpPr>
        <p:grpSp>
          <p:nvGrpSpPr>
            <p:cNvPr id="407" name="Groupe 44"/>
            <p:cNvGrpSpPr>
              <a:grpSpLocks noChangeAspect="1"/>
            </p:cNvGrpSpPr>
            <p:nvPr/>
          </p:nvGrpSpPr>
          <p:grpSpPr bwMode="auto"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409" name="Ellipse 408"/>
              <p:cNvSpPr/>
              <p:nvPr/>
            </p:nvSpPr>
            <p:spPr>
              <a:xfrm>
                <a:off x="6687647" y="1929711"/>
                <a:ext cx="280473" cy="2801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2800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10" name="Groupe 47"/>
              <p:cNvGrpSpPr>
                <a:grpSpLocks/>
              </p:cNvGrpSpPr>
              <p:nvPr/>
            </p:nvGrpSpPr>
            <p:grpSpPr bwMode="auto">
              <a:xfrm rot="-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430" name="Rectangle à coins arrondis 429"/>
                <p:cNvSpPr/>
                <p:nvPr/>
              </p:nvSpPr>
              <p:spPr>
                <a:xfrm rot="2665520">
                  <a:off x="5156500" y="2008361"/>
                  <a:ext cx="93923" cy="112577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  <p:sp>
              <p:nvSpPr>
                <p:cNvPr id="431" name="Rectangle à coins arrondis 430"/>
                <p:cNvSpPr/>
                <p:nvPr/>
              </p:nvSpPr>
              <p:spPr>
                <a:xfrm rot="2665520">
                  <a:off x="5141694" y="1954709"/>
                  <a:ext cx="187858" cy="131334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</p:grpSp>
          <p:grpSp>
            <p:nvGrpSpPr>
              <p:cNvPr id="411" name="Groupe 48"/>
              <p:cNvGrpSpPr>
                <a:grpSpLocks/>
              </p:cNvGrpSpPr>
              <p:nvPr/>
            </p:nvGrpSpPr>
            <p:grpSpPr bwMode="auto">
              <a:xfrm rot="-498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428" name="Rectangle à coins arrondis 427"/>
                <p:cNvSpPr/>
                <p:nvPr/>
              </p:nvSpPr>
              <p:spPr>
                <a:xfrm rot="2665520">
                  <a:off x="5242097" y="1980371"/>
                  <a:ext cx="112580" cy="131504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  <p:sp>
              <p:nvSpPr>
                <p:cNvPr id="429" name="Rectangle à coins arrondis 428"/>
                <p:cNvSpPr/>
                <p:nvPr/>
              </p:nvSpPr>
              <p:spPr>
                <a:xfrm rot="2665520">
                  <a:off x="5233605" y="1916499"/>
                  <a:ext cx="243918" cy="112713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</p:grpSp>
          <p:sp>
            <p:nvSpPr>
              <p:cNvPr id="412" name="Ellipse 411"/>
              <p:cNvSpPr/>
              <p:nvPr/>
            </p:nvSpPr>
            <p:spPr>
              <a:xfrm>
                <a:off x="6786981" y="1845087"/>
                <a:ext cx="81805" cy="84624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2800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413" name="Groupe 50"/>
              <p:cNvGrpSpPr>
                <a:grpSpLocks/>
              </p:cNvGrpSpPr>
              <p:nvPr/>
            </p:nvGrpSpPr>
            <p:grpSpPr bwMode="auto"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426" name="Rectangle à coins arrondis 425"/>
                <p:cNvSpPr/>
                <p:nvPr/>
              </p:nvSpPr>
              <p:spPr>
                <a:xfrm rot="68635">
                  <a:off x="4553192" y="1755941"/>
                  <a:ext cx="102256" cy="183522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  <p:sp>
              <p:nvSpPr>
                <p:cNvPr id="427" name="Rectangle à coins arrondis 426"/>
                <p:cNvSpPr/>
                <p:nvPr/>
              </p:nvSpPr>
              <p:spPr>
                <a:xfrm rot="68635">
                  <a:off x="4476508" y="1598629"/>
                  <a:ext cx="255639" cy="157312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</p:grpSp>
          <p:cxnSp>
            <p:nvCxnSpPr>
              <p:cNvPr id="414" name="Connecteur droit 413"/>
              <p:cNvCxnSpPr/>
              <p:nvPr/>
            </p:nvCxnSpPr>
            <p:spPr>
              <a:xfrm flipH="1">
                <a:off x="6827883" y="1950139"/>
                <a:ext cx="0" cy="2334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5" name="Connecteur droit 414"/>
              <p:cNvCxnSpPr/>
              <p:nvPr/>
            </p:nvCxnSpPr>
            <p:spPr>
              <a:xfrm rot="5400000" flipH="1">
                <a:off x="6941827" y="2055176"/>
                <a:ext cx="0" cy="23373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6" name="Connecteur droit 415"/>
              <p:cNvCxnSpPr/>
              <p:nvPr/>
            </p:nvCxnSpPr>
            <p:spPr>
              <a:xfrm rot="5400000" flipH="1">
                <a:off x="6719785" y="2055176"/>
                <a:ext cx="0" cy="23373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7" name="Connecteur droit 416"/>
              <p:cNvCxnSpPr/>
              <p:nvPr/>
            </p:nvCxnSpPr>
            <p:spPr>
              <a:xfrm flipH="1">
                <a:off x="6827883" y="2171915"/>
                <a:ext cx="0" cy="2334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8" name="Connecteur droit 417"/>
              <p:cNvCxnSpPr/>
              <p:nvPr/>
            </p:nvCxnSpPr>
            <p:spPr>
              <a:xfrm rot="1800000" flipH="1">
                <a:off x="6886315" y="1964728"/>
                <a:ext cx="0" cy="17509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9" name="Connecteur droit 418"/>
              <p:cNvCxnSpPr/>
              <p:nvPr/>
            </p:nvCxnSpPr>
            <p:spPr>
              <a:xfrm rot="3600000" flipH="1">
                <a:off x="6927219" y="2005571"/>
                <a:ext cx="0" cy="17530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0" name="Connecteur droit 419"/>
              <p:cNvCxnSpPr/>
              <p:nvPr/>
            </p:nvCxnSpPr>
            <p:spPr>
              <a:xfrm rot="19800000" flipH="1">
                <a:off x="6772374" y="1964728"/>
                <a:ext cx="0" cy="17509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1" name="Connecteur droit 420"/>
              <p:cNvCxnSpPr/>
              <p:nvPr/>
            </p:nvCxnSpPr>
            <p:spPr>
              <a:xfrm rot="18000000" flipH="1">
                <a:off x="6731472" y="2005571"/>
                <a:ext cx="0" cy="17530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2" name="Connecteur droit 421"/>
              <p:cNvCxnSpPr/>
              <p:nvPr/>
            </p:nvCxnSpPr>
            <p:spPr>
              <a:xfrm rot="19800000" flipH="1" flipV="1">
                <a:off x="6886315" y="2154406"/>
                <a:ext cx="0" cy="17509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3" name="Connecteur droit 422"/>
              <p:cNvCxnSpPr/>
              <p:nvPr/>
            </p:nvCxnSpPr>
            <p:spPr>
              <a:xfrm rot="18000000" flipH="1" flipV="1">
                <a:off x="6927219" y="2116459"/>
                <a:ext cx="0" cy="17530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4" name="Connecteur droit 423"/>
              <p:cNvCxnSpPr/>
              <p:nvPr/>
            </p:nvCxnSpPr>
            <p:spPr>
              <a:xfrm rot="1800000" flipH="1" flipV="1">
                <a:off x="6772374" y="2154406"/>
                <a:ext cx="0" cy="17509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5" name="Connecteur droit 424"/>
              <p:cNvCxnSpPr/>
              <p:nvPr/>
            </p:nvCxnSpPr>
            <p:spPr>
              <a:xfrm rot="3600000" flipH="1" flipV="1">
                <a:off x="6731472" y="2116459"/>
                <a:ext cx="0" cy="17530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08" name="ZoneTexte 45"/>
            <p:cNvSpPr txBox="1">
              <a:spLocks noChangeArrowheads="1"/>
            </p:cNvSpPr>
            <p:nvPr/>
          </p:nvSpPr>
          <p:spPr bwMode="auto">
            <a:xfrm>
              <a:off x="6588224" y="1899630"/>
              <a:ext cx="360000" cy="133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pPr algn="ctr"/>
              <a:r>
                <a:rPr lang="fr-FR" altLang="fr-FR" sz="500" dirty="0" smtClean="0"/>
                <a:t>+2’</a:t>
              </a:r>
              <a:endParaRPr lang="fr-FR" altLang="fr-FR" sz="500" dirty="0" smtClean="0"/>
            </a:p>
          </p:txBody>
        </p:sp>
      </p:grpSp>
      <p:grpSp>
        <p:nvGrpSpPr>
          <p:cNvPr id="432" name="Groupe 43"/>
          <p:cNvGrpSpPr>
            <a:grpSpLocks noChangeAspect="1"/>
          </p:cNvGrpSpPr>
          <p:nvPr/>
        </p:nvGrpSpPr>
        <p:grpSpPr bwMode="auto">
          <a:xfrm>
            <a:off x="2540702" y="9166832"/>
            <a:ext cx="457632" cy="252000"/>
            <a:chOff x="6588224" y="1845087"/>
            <a:chExt cx="360000" cy="198000"/>
          </a:xfrm>
        </p:grpSpPr>
        <p:grpSp>
          <p:nvGrpSpPr>
            <p:cNvPr id="433" name="Groupe 44"/>
            <p:cNvGrpSpPr>
              <a:grpSpLocks noChangeAspect="1"/>
            </p:cNvGrpSpPr>
            <p:nvPr/>
          </p:nvGrpSpPr>
          <p:grpSpPr bwMode="auto"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435" name="Ellipse 434"/>
              <p:cNvSpPr/>
              <p:nvPr/>
            </p:nvSpPr>
            <p:spPr>
              <a:xfrm>
                <a:off x="6687647" y="1929711"/>
                <a:ext cx="280473" cy="2801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2800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36" name="Groupe 47"/>
              <p:cNvGrpSpPr>
                <a:grpSpLocks/>
              </p:cNvGrpSpPr>
              <p:nvPr/>
            </p:nvGrpSpPr>
            <p:grpSpPr bwMode="auto">
              <a:xfrm rot="-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456" name="Rectangle à coins arrondis 455"/>
                <p:cNvSpPr/>
                <p:nvPr/>
              </p:nvSpPr>
              <p:spPr>
                <a:xfrm rot="2665520">
                  <a:off x="5156500" y="2008361"/>
                  <a:ext cx="93923" cy="112577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  <p:sp>
              <p:nvSpPr>
                <p:cNvPr id="457" name="Rectangle à coins arrondis 456"/>
                <p:cNvSpPr/>
                <p:nvPr/>
              </p:nvSpPr>
              <p:spPr>
                <a:xfrm rot="2665520">
                  <a:off x="5141694" y="1954709"/>
                  <a:ext cx="187858" cy="131334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</p:grpSp>
          <p:grpSp>
            <p:nvGrpSpPr>
              <p:cNvPr id="437" name="Groupe 48"/>
              <p:cNvGrpSpPr>
                <a:grpSpLocks/>
              </p:cNvGrpSpPr>
              <p:nvPr/>
            </p:nvGrpSpPr>
            <p:grpSpPr bwMode="auto">
              <a:xfrm rot="-498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454" name="Rectangle à coins arrondis 453"/>
                <p:cNvSpPr/>
                <p:nvPr/>
              </p:nvSpPr>
              <p:spPr>
                <a:xfrm rot="2665520">
                  <a:off x="5242097" y="1980371"/>
                  <a:ext cx="112580" cy="131504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  <p:sp>
              <p:nvSpPr>
                <p:cNvPr id="455" name="Rectangle à coins arrondis 454"/>
                <p:cNvSpPr/>
                <p:nvPr/>
              </p:nvSpPr>
              <p:spPr>
                <a:xfrm rot="2665520">
                  <a:off x="5233605" y="1916499"/>
                  <a:ext cx="243918" cy="112713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</p:grpSp>
          <p:sp>
            <p:nvSpPr>
              <p:cNvPr id="438" name="Ellipse 437"/>
              <p:cNvSpPr/>
              <p:nvPr/>
            </p:nvSpPr>
            <p:spPr>
              <a:xfrm>
                <a:off x="6786981" y="1845087"/>
                <a:ext cx="81805" cy="84624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2800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439" name="Groupe 50"/>
              <p:cNvGrpSpPr>
                <a:grpSpLocks/>
              </p:cNvGrpSpPr>
              <p:nvPr/>
            </p:nvGrpSpPr>
            <p:grpSpPr bwMode="auto"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452" name="Rectangle à coins arrondis 451"/>
                <p:cNvSpPr/>
                <p:nvPr/>
              </p:nvSpPr>
              <p:spPr>
                <a:xfrm rot="68635">
                  <a:off x="4553192" y="1755941"/>
                  <a:ext cx="102256" cy="183522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  <p:sp>
              <p:nvSpPr>
                <p:cNvPr id="453" name="Rectangle à coins arrondis 452"/>
                <p:cNvSpPr/>
                <p:nvPr/>
              </p:nvSpPr>
              <p:spPr>
                <a:xfrm rot="68635">
                  <a:off x="4476508" y="1598629"/>
                  <a:ext cx="255639" cy="157312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2800"/>
                </a:p>
              </p:txBody>
            </p:sp>
          </p:grpSp>
          <p:cxnSp>
            <p:nvCxnSpPr>
              <p:cNvPr id="440" name="Connecteur droit 439"/>
              <p:cNvCxnSpPr/>
              <p:nvPr/>
            </p:nvCxnSpPr>
            <p:spPr>
              <a:xfrm flipH="1">
                <a:off x="6827883" y="1950139"/>
                <a:ext cx="0" cy="2334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1" name="Connecteur droit 440"/>
              <p:cNvCxnSpPr/>
              <p:nvPr/>
            </p:nvCxnSpPr>
            <p:spPr>
              <a:xfrm rot="5400000" flipH="1">
                <a:off x="6941827" y="2055176"/>
                <a:ext cx="0" cy="23373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2" name="Connecteur droit 441"/>
              <p:cNvCxnSpPr/>
              <p:nvPr/>
            </p:nvCxnSpPr>
            <p:spPr>
              <a:xfrm rot="5400000" flipH="1">
                <a:off x="6719785" y="2055176"/>
                <a:ext cx="0" cy="23373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3" name="Connecteur droit 442"/>
              <p:cNvCxnSpPr/>
              <p:nvPr/>
            </p:nvCxnSpPr>
            <p:spPr>
              <a:xfrm flipH="1">
                <a:off x="6827883" y="2171915"/>
                <a:ext cx="0" cy="2334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4" name="Connecteur droit 443"/>
              <p:cNvCxnSpPr/>
              <p:nvPr/>
            </p:nvCxnSpPr>
            <p:spPr>
              <a:xfrm rot="1800000" flipH="1">
                <a:off x="6886315" y="1964728"/>
                <a:ext cx="0" cy="17509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5" name="Connecteur droit 444"/>
              <p:cNvCxnSpPr/>
              <p:nvPr/>
            </p:nvCxnSpPr>
            <p:spPr>
              <a:xfrm rot="3600000" flipH="1">
                <a:off x="6927219" y="2005571"/>
                <a:ext cx="0" cy="17530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6" name="Connecteur droit 445"/>
              <p:cNvCxnSpPr/>
              <p:nvPr/>
            </p:nvCxnSpPr>
            <p:spPr>
              <a:xfrm rot="19800000" flipH="1">
                <a:off x="6772374" y="1964728"/>
                <a:ext cx="0" cy="17509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7" name="Connecteur droit 446"/>
              <p:cNvCxnSpPr/>
              <p:nvPr/>
            </p:nvCxnSpPr>
            <p:spPr>
              <a:xfrm rot="18000000" flipH="1">
                <a:off x="6731472" y="2005571"/>
                <a:ext cx="0" cy="17530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8" name="Connecteur droit 447"/>
              <p:cNvCxnSpPr/>
              <p:nvPr/>
            </p:nvCxnSpPr>
            <p:spPr>
              <a:xfrm rot="19800000" flipH="1" flipV="1">
                <a:off x="6886315" y="2154406"/>
                <a:ext cx="0" cy="17509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9" name="Connecteur droit 448"/>
              <p:cNvCxnSpPr/>
              <p:nvPr/>
            </p:nvCxnSpPr>
            <p:spPr>
              <a:xfrm rot="18000000" flipH="1" flipV="1">
                <a:off x="6927219" y="2116459"/>
                <a:ext cx="0" cy="17530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0" name="Connecteur droit 449"/>
              <p:cNvCxnSpPr/>
              <p:nvPr/>
            </p:nvCxnSpPr>
            <p:spPr>
              <a:xfrm rot="1800000" flipH="1" flipV="1">
                <a:off x="6772374" y="2154406"/>
                <a:ext cx="0" cy="17509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1" name="Connecteur droit 450"/>
              <p:cNvCxnSpPr/>
              <p:nvPr/>
            </p:nvCxnSpPr>
            <p:spPr>
              <a:xfrm rot="3600000" flipH="1" flipV="1">
                <a:off x="6731472" y="2116459"/>
                <a:ext cx="0" cy="17530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34" name="ZoneTexte 45"/>
            <p:cNvSpPr txBox="1">
              <a:spLocks noChangeArrowheads="1"/>
            </p:cNvSpPr>
            <p:nvPr/>
          </p:nvSpPr>
          <p:spPr bwMode="auto">
            <a:xfrm>
              <a:off x="6588224" y="1899630"/>
              <a:ext cx="360000" cy="133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pPr algn="ctr"/>
              <a:r>
                <a:rPr lang="fr-FR" altLang="fr-FR" sz="500" dirty="0" smtClean="0"/>
                <a:t>+2’</a:t>
              </a:r>
              <a:endParaRPr lang="fr-FR" altLang="fr-FR" sz="500" dirty="0" smtClean="0"/>
            </a:p>
          </p:txBody>
        </p:sp>
      </p:grpSp>
      <p:pic>
        <p:nvPicPr>
          <p:cNvPr id="458" name="Picture 7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771" y="7423068"/>
            <a:ext cx="243375" cy="25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9" name="Picture 38" descr="D:\Documents\8506619A\Desktop\Hélène GODA\2. Documents SNCF\2.2 Images\Ligne N&amp;U\LOGOS 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6" t="8224" r="25536" b="16579"/>
          <a:stretch>
            <a:fillRect/>
          </a:stretch>
        </p:blipFill>
        <p:spPr bwMode="auto">
          <a:xfrm>
            <a:off x="3509488" y="7427564"/>
            <a:ext cx="238132" cy="2399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460" name="Picture 7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631" y="7423068"/>
            <a:ext cx="243375" cy="25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1" name="Picture 38" descr="D:\Documents\8506619A\Desktop\Hélène GODA\2. Documents SNCF\2.2 Images\Ligne N&amp;U\LOGOS 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6" t="8224" r="25536" b="16579"/>
          <a:stretch>
            <a:fillRect/>
          </a:stretch>
        </p:blipFill>
        <p:spPr bwMode="auto">
          <a:xfrm>
            <a:off x="2389348" y="7427564"/>
            <a:ext cx="238132" cy="2399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grpSp>
        <p:nvGrpSpPr>
          <p:cNvPr id="462" name="Groupe 461"/>
          <p:cNvGrpSpPr/>
          <p:nvPr/>
        </p:nvGrpSpPr>
        <p:grpSpPr>
          <a:xfrm>
            <a:off x="2279774" y="8772749"/>
            <a:ext cx="446400" cy="362465"/>
            <a:chOff x="4163336" y="4258982"/>
            <a:chExt cx="414000" cy="2369206"/>
          </a:xfrm>
        </p:grpSpPr>
        <p:cxnSp>
          <p:nvCxnSpPr>
            <p:cNvPr id="463" name="Connecteur droit 462"/>
            <p:cNvCxnSpPr/>
            <p:nvPr/>
          </p:nvCxnSpPr>
          <p:spPr bwMode="auto">
            <a:xfrm>
              <a:off x="4163336" y="4258982"/>
              <a:ext cx="414000" cy="236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" name="Connecteur droit 463"/>
            <p:cNvCxnSpPr/>
            <p:nvPr/>
          </p:nvCxnSpPr>
          <p:spPr bwMode="auto">
            <a:xfrm flipH="1">
              <a:off x="4163336" y="4259388"/>
              <a:ext cx="414000" cy="236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65" name="Groupe 464"/>
          <p:cNvGrpSpPr/>
          <p:nvPr/>
        </p:nvGrpSpPr>
        <p:grpSpPr>
          <a:xfrm>
            <a:off x="3407381" y="8772749"/>
            <a:ext cx="446400" cy="362465"/>
            <a:chOff x="4163336" y="4258982"/>
            <a:chExt cx="414000" cy="2369206"/>
          </a:xfrm>
        </p:grpSpPr>
        <p:cxnSp>
          <p:nvCxnSpPr>
            <p:cNvPr id="466" name="Connecteur droit 465"/>
            <p:cNvCxnSpPr/>
            <p:nvPr/>
          </p:nvCxnSpPr>
          <p:spPr bwMode="auto">
            <a:xfrm>
              <a:off x="4163336" y="4258982"/>
              <a:ext cx="414000" cy="236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7" name="Connecteur droit 466"/>
            <p:cNvCxnSpPr/>
            <p:nvPr/>
          </p:nvCxnSpPr>
          <p:spPr bwMode="auto">
            <a:xfrm flipH="1">
              <a:off x="4163336" y="4259388"/>
              <a:ext cx="414000" cy="236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1659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Nouvelle présentation_Pas de Flash code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4520</TotalTime>
  <Words>246</Words>
  <Application>Microsoft Office PowerPoint</Application>
  <PresentationFormat>Personnalisé</PresentationFormat>
  <Paragraphs>118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3_Nouvelle présentation_Pas de Flash code</vt:lpstr>
      <vt:lpstr>AXE   LA DEFENSE            LA VERRIERE </vt:lpstr>
    </vt:vector>
  </TitlesOfParts>
  <Company>pat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</dc:creator>
  <cp:lastModifiedBy>8104434T</cp:lastModifiedBy>
  <cp:revision>365</cp:revision>
  <cp:lastPrinted>2015-12-09T11:16:51Z</cp:lastPrinted>
  <dcterms:created xsi:type="dcterms:W3CDTF">2012-06-29T08:54:12Z</dcterms:created>
  <dcterms:modified xsi:type="dcterms:W3CDTF">2016-07-11T15:35:35Z</dcterms:modified>
</cp:coreProperties>
</file>